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5" r:id="rId2"/>
    <p:sldMasterId id="2147483657" r:id="rId3"/>
  </p:sldMasterIdLst>
  <p:notesMasterIdLst>
    <p:notesMasterId r:id="rId30"/>
  </p:notesMasterIdLst>
  <p:sldIdLst>
    <p:sldId id="256" r:id="rId4"/>
    <p:sldId id="257" r:id="rId5"/>
    <p:sldId id="307" r:id="rId6"/>
    <p:sldId id="345" r:id="rId7"/>
    <p:sldId id="308" r:id="rId8"/>
    <p:sldId id="265" r:id="rId9"/>
    <p:sldId id="309" r:id="rId10"/>
    <p:sldId id="306" r:id="rId11"/>
    <p:sldId id="339" r:id="rId12"/>
    <p:sldId id="264" r:id="rId13"/>
    <p:sldId id="347" r:id="rId14"/>
    <p:sldId id="342" r:id="rId15"/>
    <p:sldId id="346" r:id="rId16"/>
    <p:sldId id="269" r:id="rId17"/>
    <p:sldId id="261" r:id="rId18"/>
    <p:sldId id="315" r:id="rId19"/>
    <p:sldId id="270" r:id="rId20"/>
    <p:sldId id="343" r:id="rId21"/>
    <p:sldId id="271" r:id="rId22"/>
    <p:sldId id="267" r:id="rId23"/>
    <p:sldId id="268" r:id="rId24"/>
    <p:sldId id="310" r:id="rId25"/>
    <p:sldId id="328" r:id="rId26"/>
    <p:sldId id="329" r:id="rId27"/>
    <p:sldId id="327" r:id="rId28"/>
    <p:sldId id="338" r:id="rId29"/>
  </p:sldIdLst>
  <p:sldSz cx="12192000" cy="6858000"/>
  <p:notesSz cx="6858000" cy="9144000"/>
  <p:embeddedFontLst>
    <p:embeddedFont>
      <p:font typeface="Lato" panose="020F0502020204030203" pitchFamily="34" charset="0"/>
      <p:regular r:id="rId31"/>
      <p:bold r:id="rId32"/>
      <p:italic r:id="rId33"/>
      <p:boldItalic r:id="rId34"/>
    </p:embeddedFont>
    <p:embeddedFont>
      <p:font typeface="Montserrat" pitchFamily="2" charset="77"/>
      <p:regular r:id="rId35"/>
      <p:bold r:id="rId36"/>
      <p:italic r:id="rId37"/>
      <p:boldItalic r:id="rId38"/>
    </p:embeddedFont>
    <p:embeddedFont>
      <p:font typeface="Montserrat Light" panose="020F0302020204030204" pitchFamily="34" charset="0"/>
      <p:regular r:id="rId39"/>
      <p:bold r:id="rId40"/>
      <p:italic r:id="rId41"/>
      <p:boldItalic r:id="rId42"/>
    </p:embeddedFont>
    <p:embeddedFont>
      <p:font typeface="Montserrat SemiBold" panose="020F050202020403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ECCE8068-3EE2-D74F-9543-DFC732EDD039}">
          <p14:sldIdLst>
            <p14:sldId id="256"/>
            <p14:sldId id="257"/>
            <p14:sldId id="307"/>
            <p14:sldId id="345"/>
            <p14:sldId id="308"/>
            <p14:sldId id="265"/>
            <p14:sldId id="309"/>
            <p14:sldId id="306"/>
            <p14:sldId id="339"/>
            <p14:sldId id="264"/>
            <p14:sldId id="347"/>
            <p14:sldId id="342"/>
            <p14:sldId id="346"/>
            <p14:sldId id="269"/>
            <p14:sldId id="261"/>
            <p14:sldId id="315"/>
            <p14:sldId id="270"/>
            <p14:sldId id="343"/>
            <p14:sldId id="271"/>
          </p14:sldIdLst>
        </p14:section>
        <p14:section name="Additional Slides" id="{CF44DD65-E4CC-314C-85F6-21377DC495A7}">
          <p14:sldIdLst>
            <p14:sldId id="267"/>
            <p14:sldId id="268"/>
            <p14:sldId id="310"/>
            <p14:sldId id="328"/>
            <p14:sldId id="329"/>
            <p14:sldId id="327"/>
            <p14:sldId id="338"/>
          </p14:sldIdLst>
        </p14:section>
      </p14:sectionLst>
    </p:ex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i9H4faVaXLOw58EQlHpnaC1s+m5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C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4C0A18-3FF9-47A1-BDCB-06B533E131A7}">
  <a:tblStyle styleId="{144C0A18-3FF9-47A1-BDCB-06B533E131A7}" styleName="Table_0">
    <a:wholeTbl>
      <a:tcTxStyle b="off" i="off">
        <a:font>
          <a:latin typeface="ATT Aleck Sans"/>
          <a:ea typeface="ATT Aleck Sans"/>
          <a:cs typeface="ATT Aleck Sans"/>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E6E6E6"/>
          </a:solidFill>
        </a:fill>
      </a:tcStyle>
    </a:band1H>
    <a:band2H>
      <a:tcTxStyle b="off" i="off"/>
      <a:tcStyle>
        <a:tcBdr/>
      </a:tcStyle>
    </a:band2H>
    <a:band1V>
      <a:tcTxStyle b="off" i="off"/>
      <a:tcStyle>
        <a:tcBdr/>
        <a:fill>
          <a:solidFill>
            <a:srgbClr val="E6E6E6"/>
          </a:solidFill>
        </a:fill>
      </a:tcStyle>
    </a:band1V>
    <a:band2V>
      <a:tcTxStyle b="off" i="off"/>
      <a:tcStyle>
        <a:tcBdr/>
      </a:tcStyle>
    </a:band2V>
    <a:lastCol>
      <a:tcTxStyle b="on" i="off">
        <a:font>
          <a:latin typeface="ATT Aleck Sans"/>
          <a:ea typeface="ATT Aleck Sans"/>
          <a:cs typeface="ATT Aleck Sans"/>
        </a:font>
        <a:schemeClr val="lt1"/>
      </a:tcTxStyle>
      <a:tcStyle>
        <a:tcBdr/>
        <a:fill>
          <a:solidFill>
            <a:schemeClr val="accent6"/>
          </a:solidFill>
        </a:fill>
      </a:tcStyle>
    </a:lastCol>
    <a:firstCol>
      <a:tcTxStyle b="on" i="off">
        <a:font>
          <a:latin typeface="ATT Aleck Sans"/>
          <a:ea typeface="ATT Aleck Sans"/>
          <a:cs typeface="ATT Aleck Sans"/>
        </a:font>
        <a:schemeClr val="lt1"/>
      </a:tcTxStyle>
      <a:tcStyle>
        <a:tcBdr/>
        <a:fill>
          <a:solidFill>
            <a:schemeClr val="accent6"/>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ATT Aleck Sans"/>
          <a:ea typeface="ATT Aleck Sans"/>
          <a:cs typeface="ATT Aleck Sans"/>
        </a:font>
        <a:schemeClr val="dk1"/>
      </a:tcTxStyle>
      <a:tcStyle>
        <a:tcBdr/>
      </a:tcStyle>
    </a:seCell>
    <a:swCell>
      <a:tcTxStyle b="on" i="off">
        <a:font>
          <a:latin typeface="ATT Aleck Sans"/>
          <a:ea typeface="ATT Aleck Sans"/>
          <a:cs typeface="ATT Aleck Sans"/>
        </a:font>
        <a:schemeClr val="dk1"/>
      </a:tcTxStyle>
      <a:tcStyle>
        <a:tcBdr/>
      </a:tcStyle>
    </a:swCell>
    <a:firstRow>
      <a:tcTxStyle b="on" i="off">
        <a:font>
          <a:latin typeface="ATT Aleck Sans"/>
          <a:ea typeface="ATT Aleck Sans"/>
          <a:cs typeface="ATT Aleck Sans"/>
        </a:font>
        <a:schemeClr val="lt1"/>
      </a:tcTxStyle>
      <a:tcStyle>
        <a:tcBdr>
          <a:bottom>
            <a:ln w="25400" cap="flat" cmpd="sng">
              <a:solidFill>
                <a:schemeClr val="dk1"/>
              </a:solidFill>
              <a:prstDash val="solid"/>
              <a:round/>
              <a:headEnd type="none" w="sm" len="sm"/>
              <a:tailEnd type="none" w="sm" len="sm"/>
            </a:ln>
          </a:bottom>
        </a:tcBdr>
        <a:fill>
          <a:solidFill>
            <a:schemeClr val="accent6"/>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55"/>
    <p:restoredTop sz="94694"/>
  </p:normalViewPr>
  <p:slideViewPr>
    <p:cSldViewPr snapToGrid="0">
      <p:cViewPr varScale="1">
        <p:scale>
          <a:sx n="117" d="100"/>
          <a:sy n="117" d="100"/>
        </p:scale>
        <p:origin x="1320"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91440" y="18288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749040" y="18288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801368" y="758952"/>
            <a:ext cx="3255264" cy="183108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1pPr>
            <a:lvl2pPr marL="914400" marR="0" lvl="1" indent="-292100" algn="l" rtl="0">
              <a:lnSpc>
                <a:spcPct val="100000"/>
              </a:lnSpc>
              <a:spcBef>
                <a:spcPts val="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100000"/>
              </a:lnSpc>
              <a:spcBef>
                <a:spcPts val="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100000"/>
              </a:lnSpc>
              <a:spcBef>
                <a:spcPts val="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100000"/>
              </a:lnSpc>
              <a:spcBef>
                <a:spcPts val="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91440" y="8412480"/>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749040" y="8412480"/>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dk1"/>
                </a:solidFill>
                <a:latin typeface="Arial"/>
                <a:ea typeface="Arial"/>
                <a:cs typeface="Arial"/>
                <a:sym typeface="Arial"/>
              </a:rPr>
              <a:t>‹#›</a:t>
            </a:fld>
            <a:endParaRPr sz="8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8:notes"/>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 name="Google Shape;52;p28:notes"/>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a:extLst>
            <a:ext uri="{FF2B5EF4-FFF2-40B4-BE49-F238E27FC236}">
              <a16:creationId xmlns:a16="http://schemas.microsoft.com/office/drawing/2014/main" id="{3124109F-2B81-FE50-A617-5764857D257D}"/>
            </a:ext>
          </a:extLst>
        </p:cNvPr>
        <p:cNvGrpSpPr/>
        <p:nvPr/>
      </p:nvGrpSpPr>
      <p:grpSpPr>
        <a:xfrm>
          <a:off x="0" y="0"/>
          <a:ext cx="0" cy="0"/>
          <a:chOff x="0" y="0"/>
          <a:chExt cx="0" cy="0"/>
        </a:xfrm>
      </p:grpSpPr>
      <p:sp>
        <p:nvSpPr>
          <p:cNvPr id="230" name="Google Shape;230;p35:notes">
            <a:extLst>
              <a:ext uri="{FF2B5EF4-FFF2-40B4-BE49-F238E27FC236}">
                <a16:creationId xmlns:a16="http://schemas.microsoft.com/office/drawing/2014/main" id="{BA0AFDB5-B7E1-53DD-17BB-BBB11D9B9C47}"/>
              </a:ext>
            </a:extLst>
          </p:cNvPr>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1" name="Google Shape;231;p35:notes">
            <a:extLst>
              <a:ext uri="{FF2B5EF4-FFF2-40B4-BE49-F238E27FC236}">
                <a16:creationId xmlns:a16="http://schemas.microsoft.com/office/drawing/2014/main" id="{F786E68A-044F-6A13-2AF5-4C6A7B24ED91}"/>
              </a:ext>
            </a:extLst>
          </p:cNvPr>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8429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9:notes"/>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p39:notes"/>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6:notes"/>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5:notes"/>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7024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8:notes"/>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18:notes"/>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9:notes"/>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9:notes"/>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19:notes"/>
          <p:cNvSpPr txBox="1">
            <a:spLocks noGrp="1"/>
          </p:cNvSpPr>
          <p:nvPr>
            <p:ph type="sldNum" idx="12"/>
          </p:nvPr>
        </p:nvSpPr>
        <p:spPr>
          <a:xfrm>
            <a:off x="3749040" y="8412480"/>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000000"/>
                </a:solidFill>
                <a:latin typeface="Arial"/>
                <a:ea typeface="Arial"/>
                <a:cs typeface="Arial"/>
                <a:sym typeface="Arial"/>
              </a:rPr>
              <a:t>19</a:t>
            </a:fld>
            <a:endParaRPr sz="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7:notes"/>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37:notes"/>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8:notes"/>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38:notes"/>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5:notes"/>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0636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9:notes"/>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 name="Google Shape;61;p29:notes"/>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1:notes"/>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1:notes"/>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1013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33:notes"/>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33:notes"/>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3076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35:notes"/>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35:notes"/>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35:notes"/>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35:notes"/>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196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1:notes"/>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1:notes"/>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2460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1:notes"/>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31:notes"/>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0730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34:notes"/>
          <p:cNvSpPr txBox="1">
            <a:spLocks noGrp="1"/>
          </p:cNvSpPr>
          <p:nvPr>
            <p:ph type="body" idx="1"/>
          </p:nvPr>
        </p:nvSpPr>
        <p:spPr>
          <a:xfrm>
            <a:off x="685800" y="2788920"/>
            <a:ext cx="5486400" cy="521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34:notes"/>
          <p:cNvSpPr>
            <a:spLocks noGrp="1" noRot="1" noChangeAspect="1"/>
          </p:cNvSpPr>
          <p:nvPr>
            <p:ph type="sldImg" idx="2"/>
          </p:nvPr>
        </p:nvSpPr>
        <p:spPr>
          <a:xfrm>
            <a:off x="1801813" y="758825"/>
            <a:ext cx="3254375" cy="183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ig title">
  <p:cSld name="Title Large">
    <p:bg>
      <p:bgPr>
        <a:solidFill>
          <a:schemeClr val="lt1"/>
        </a:solidFill>
        <a:effectLst/>
      </p:bgPr>
    </p:bg>
    <p:spTree>
      <p:nvGrpSpPr>
        <p:cNvPr id="1" name="Shape 15"/>
        <p:cNvGrpSpPr/>
        <p:nvPr/>
      </p:nvGrpSpPr>
      <p:grpSpPr>
        <a:xfrm>
          <a:off x="0" y="0"/>
          <a:ext cx="0" cy="0"/>
          <a:chOff x="0" y="0"/>
          <a:chExt cx="0" cy="0"/>
        </a:xfrm>
      </p:grpSpPr>
      <p:pic>
        <p:nvPicPr>
          <p:cNvPr id="16" name="Google Shape;16;p21"/>
          <p:cNvPicPr preferRelativeResize="0"/>
          <p:nvPr/>
        </p:nvPicPr>
        <p:blipFill rotWithShape="1">
          <a:blip r:embed="rId2">
            <a:alphaModFix/>
          </a:blip>
          <a:srcRect/>
          <a:stretch/>
        </p:blipFill>
        <p:spPr>
          <a:xfrm>
            <a:off x="10842474" y="6000825"/>
            <a:ext cx="996696" cy="485889"/>
          </a:xfrm>
          <a:prstGeom prst="rect">
            <a:avLst/>
          </a:prstGeom>
          <a:noFill/>
          <a:ln>
            <a:noFill/>
          </a:ln>
        </p:spPr>
      </p:pic>
      <p:sp>
        <p:nvSpPr>
          <p:cNvPr id="17" name="Google Shape;17;p21"/>
          <p:cNvSpPr txBox="1">
            <a:spLocks noGrp="1"/>
          </p:cNvSpPr>
          <p:nvPr>
            <p:ph type="sldNum" idx="12"/>
          </p:nvPr>
        </p:nvSpPr>
        <p:spPr>
          <a:xfrm>
            <a:off x="457201" y="6400800"/>
            <a:ext cx="610880" cy="192024"/>
          </a:xfrm>
          <a:prstGeom prst="rect">
            <a:avLst/>
          </a:prstGeom>
          <a:noFill/>
          <a:ln>
            <a:noFill/>
          </a:ln>
        </p:spPr>
        <p:txBody>
          <a:bodyPr spcFirstLastPara="1" wrap="square" lIns="0" tIns="0" rIns="0" bIns="0" anchor="ctr" anchorCtr="0">
            <a:noAutofit/>
          </a:bodyPr>
          <a:lstStyle>
            <a:lvl1pPr marL="0" marR="0" lvl="0"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1pPr>
            <a:lvl2pPr marL="0" marR="0" lvl="1"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2pPr>
            <a:lvl3pPr marL="0" marR="0" lvl="2"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3pPr>
            <a:lvl4pPr marL="0" marR="0" lvl="3"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4pPr>
            <a:lvl5pPr marL="0" marR="0" lvl="4"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5pPr>
            <a:lvl6pPr marL="0" marR="0" lvl="5"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6pPr>
            <a:lvl7pPr marL="0" marR="0" lvl="6"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7pPr>
            <a:lvl8pPr marL="0" marR="0" lvl="7"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8pPr>
            <a:lvl9pPr marL="0" marR="0" lvl="8"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9pPr>
          </a:lstStyle>
          <a:p>
            <a:pPr marL="0" lvl="0" indent="0" algn="l" rtl="0">
              <a:spcBef>
                <a:spcPts val="0"/>
              </a:spcBef>
              <a:spcAft>
                <a:spcPts val="0"/>
              </a:spcAft>
              <a:buNone/>
            </a:pPr>
            <a:fld id="{00000000-1234-1234-1234-123412341234}" type="slidenum">
              <a:rPr lang="en-US"/>
              <a:t>‹#›</a:t>
            </a:fld>
            <a:endParaRPr/>
          </a:p>
        </p:txBody>
      </p:sp>
      <p:cxnSp>
        <p:nvCxnSpPr>
          <p:cNvPr id="18" name="Google Shape;18;p21"/>
          <p:cNvCxnSpPr/>
          <p:nvPr/>
        </p:nvCxnSpPr>
        <p:spPr>
          <a:xfrm>
            <a:off x="347754" y="6315689"/>
            <a:ext cx="10403170" cy="0"/>
          </a:xfrm>
          <a:prstGeom prst="straightConnector1">
            <a:avLst/>
          </a:prstGeom>
          <a:noFill/>
          <a:ln w="9525" cap="sq" cmpd="sng">
            <a:solidFill>
              <a:srgbClr val="7F7F7F"/>
            </a:solidFill>
            <a:prstDash val="solid"/>
            <a:round/>
            <a:headEnd type="none" w="sm" len="sm"/>
            <a:tailEnd type="none" w="sm" len="sm"/>
          </a:ln>
        </p:spPr>
      </p:cxnSp>
      <p:sp>
        <p:nvSpPr>
          <p:cNvPr id="19" name="Google Shape;19;p21"/>
          <p:cNvSpPr txBox="1"/>
          <p:nvPr/>
        </p:nvSpPr>
        <p:spPr>
          <a:xfrm>
            <a:off x="1068080" y="6400800"/>
            <a:ext cx="6180375"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a:solidFill>
                  <a:schemeClr val="lt1"/>
                </a:solidFill>
                <a:latin typeface="Montserrat Light"/>
                <a:ea typeface="Montserrat Light"/>
                <a:cs typeface="Montserrat Light"/>
                <a:sym typeface="Montserrat Light"/>
              </a:rPr>
              <a:t>RINCONPARTNERS.COM  •  © 2023 RINCON PARTNERS, LLC </a:t>
            </a: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p:spTree>
      <p:nvGrpSpPr>
        <p:cNvPr id="1" name="Shape 20"/>
        <p:cNvGrpSpPr/>
        <p:nvPr/>
      </p:nvGrpSpPr>
      <p:grpSpPr>
        <a:xfrm>
          <a:off x="0" y="0"/>
          <a:ext cx="0" cy="0"/>
          <a:chOff x="0" y="0"/>
          <a:chExt cx="0" cy="0"/>
        </a:xfrm>
      </p:grpSpPr>
      <p:sp>
        <p:nvSpPr>
          <p:cNvPr id="21" name="Google Shape;21;p22"/>
          <p:cNvSpPr txBox="1">
            <a:spLocks noGrp="1"/>
          </p:cNvSpPr>
          <p:nvPr>
            <p:ph type="title"/>
          </p:nvPr>
        </p:nvSpPr>
        <p:spPr>
          <a:xfrm>
            <a:off x="457200" y="457200"/>
            <a:ext cx="11510496" cy="65285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2400"/>
              <a:buFont typeface="Montserrat SemiBold"/>
              <a:buNone/>
              <a:defRPr sz="2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 name="Google Shape;22;p22"/>
          <p:cNvSpPr txBox="1">
            <a:spLocks noGrp="1"/>
          </p:cNvSpPr>
          <p:nvPr>
            <p:ph type="sldNum" idx="12"/>
          </p:nvPr>
        </p:nvSpPr>
        <p:spPr>
          <a:xfrm>
            <a:off x="340565" y="6400800"/>
            <a:ext cx="722839" cy="192024"/>
          </a:xfrm>
          <a:prstGeom prst="rect">
            <a:avLst/>
          </a:prstGeom>
          <a:noFill/>
          <a:ln>
            <a:noFill/>
          </a:ln>
        </p:spPr>
        <p:txBody>
          <a:bodyPr spcFirstLastPara="1" wrap="square" lIns="0" tIns="0" rIns="0" bIns="0" anchor="ctr" anchorCtr="0">
            <a:noAutofit/>
          </a:bodyPr>
          <a:lstStyle>
            <a:lvl1pPr marL="0" marR="0" lvl="0"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1pPr>
            <a:lvl2pPr marL="0" marR="0" lvl="1"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2pPr>
            <a:lvl3pPr marL="0" marR="0" lvl="2"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3pPr>
            <a:lvl4pPr marL="0" marR="0" lvl="3"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4pPr>
            <a:lvl5pPr marL="0" marR="0" lvl="4"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5pPr>
            <a:lvl6pPr marL="0" marR="0" lvl="5"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6pPr>
            <a:lvl7pPr marL="0" marR="0" lvl="6"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7pPr>
            <a:lvl8pPr marL="0" marR="0" lvl="7"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8pPr>
            <a:lvl9pPr marL="0" marR="0" lvl="8"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9pPr>
          </a:lstStyle>
          <a:p>
            <a:pPr marL="0" lvl="0" indent="0" algn="l" rtl="0">
              <a:spcBef>
                <a:spcPts val="0"/>
              </a:spcBef>
              <a:spcAft>
                <a:spcPts val="0"/>
              </a:spcAft>
              <a:buNone/>
            </a:pPr>
            <a:fld id="{00000000-1234-1234-1234-123412341234}" type="slidenum">
              <a:rPr lang="en-US"/>
              <a:t>‹#›</a:t>
            </a:fld>
            <a:endParaRPr/>
          </a:p>
        </p:txBody>
      </p:sp>
      <p:pic>
        <p:nvPicPr>
          <p:cNvPr id="23" name="Google Shape;23;p22"/>
          <p:cNvPicPr preferRelativeResize="0"/>
          <p:nvPr/>
        </p:nvPicPr>
        <p:blipFill rotWithShape="1">
          <a:blip r:embed="rId2">
            <a:alphaModFix/>
          </a:blip>
          <a:srcRect/>
          <a:stretch/>
        </p:blipFill>
        <p:spPr>
          <a:xfrm>
            <a:off x="10845054" y="6002083"/>
            <a:ext cx="990676" cy="48295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accent1"/>
        </a:solidFill>
        <a:effectLst/>
      </p:bgPr>
    </p:bg>
    <p:spTree>
      <p:nvGrpSpPr>
        <p:cNvPr id="1" name="Shape 24"/>
        <p:cNvGrpSpPr/>
        <p:nvPr/>
      </p:nvGrpSpPr>
      <p:grpSpPr>
        <a:xfrm>
          <a:off x="0" y="0"/>
          <a:ext cx="0" cy="0"/>
          <a:chOff x="0" y="0"/>
          <a:chExt cx="0" cy="0"/>
        </a:xfrm>
      </p:grpSpPr>
      <p:sp>
        <p:nvSpPr>
          <p:cNvPr id="25" name="Google Shape;25;p23"/>
          <p:cNvSpPr txBox="1">
            <a:spLocks noGrp="1"/>
          </p:cNvSpPr>
          <p:nvPr>
            <p:ph type="title"/>
          </p:nvPr>
        </p:nvSpPr>
        <p:spPr>
          <a:xfrm>
            <a:off x="457200" y="457200"/>
            <a:ext cx="10109738" cy="251105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6000"/>
              <a:buFont typeface="Arial"/>
              <a:buNone/>
              <a:defRPr sz="60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23"/>
          <p:cNvSpPr txBox="1">
            <a:spLocks noGrp="1"/>
          </p:cNvSpPr>
          <p:nvPr>
            <p:ph type="body" idx="1"/>
          </p:nvPr>
        </p:nvSpPr>
        <p:spPr>
          <a:xfrm>
            <a:off x="457200" y="3474720"/>
            <a:ext cx="5760921" cy="155568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Font typeface="Montserrat"/>
              <a:buNone/>
              <a:defRPr sz="1400">
                <a:solidFill>
                  <a:schemeClr val="lt1"/>
                </a:solidFill>
              </a:defRPr>
            </a:lvl1pPr>
            <a:lvl2pPr marL="914400" lvl="1" indent="-228600" algn="l">
              <a:lnSpc>
                <a:spcPct val="100000"/>
              </a:lnSpc>
              <a:spcBef>
                <a:spcPts val="800"/>
              </a:spcBef>
              <a:spcAft>
                <a:spcPts val="0"/>
              </a:spcAft>
              <a:buClr>
                <a:schemeClr val="lt1"/>
              </a:buClr>
              <a:buSzPts val="1400"/>
              <a:buNone/>
              <a:defRPr>
                <a:solidFill>
                  <a:schemeClr val="lt1"/>
                </a:solidFill>
              </a:defRPr>
            </a:lvl2pPr>
            <a:lvl3pPr marL="1371600" lvl="2" indent="-228600" algn="l">
              <a:lnSpc>
                <a:spcPct val="100000"/>
              </a:lnSpc>
              <a:spcBef>
                <a:spcPts val="800"/>
              </a:spcBef>
              <a:spcAft>
                <a:spcPts val="0"/>
              </a:spcAft>
              <a:buClr>
                <a:schemeClr val="dk1"/>
              </a:buClr>
              <a:buSzPts val="1400"/>
              <a:buNone/>
              <a:defRPr/>
            </a:lvl3pPr>
            <a:lvl4pPr marL="1828800" lvl="3" indent="-228600" algn="l">
              <a:lnSpc>
                <a:spcPct val="100000"/>
              </a:lnSpc>
              <a:spcBef>
                <a:spcPts val="800"/>
              </a:spcBef>
              <a:spcAft>
                <a:spcPts val="0"/>
              </a:spcAft>
              <a:buClr>
                <a:schemeClr val="dk1"/>
              </a:buClr>
              <a:buSzPts val="1050"/>
              <a:buNone/>
              <a:defRPr/>
            </a:lvl4pPr>
            <a:lvl5pPr marL="2286000" lvl="4" indent="-228600" algn="l">
              <a:lnSpc>
                <a:spcPct val="100000"/>
              </a:lnSpc>
              <a:spcBef>
                <a:spcPts val="800"/>
              </a:spcBef>
              <a:spcAft>
                <a:spcPts val="0"/>
              </a:spcAft>
              <a:buClr>
                <a:schemeClr val="dk1"/>
              </a:buClr>
              <a:buSzPts val="840"/>
              <a:buNone/>
              <a:defRPr/>
            </a:lvl5pPr>
            <a:lvl6pPr marL="2743200" lvl="5" indent="-342900" algn="l">
              <a:lnSpc>
                <a:spcPct val="100000"/>
              </a:lnSpc>
              <a:spcBef>
                <a:spcPts val="800"/>
              </a:spcBef>
              <a:spcAft>
                <a:spcPts val="0"/>
              </a:spcAft>
              <a:buClr>
                <a:schemeClr val="dk1"/>
              </a:buClr>
              <a:buSzPts val="1800"/>
              <a:buChar char="◦"/>
              <a:defRPr/>
            </a:lvl6pPr>
            <a:lvl7pPr marL="3200400" lvl="6" indent="-342900" algn="l">
              <a:lnSpc>
                <a:spcPct val="100000"/>
              </a:lnSpc>
              <a:spcBef>
                <a:spcPts val="800"/>
              </a:spcBef>
              <a:spcAft>
                <a:spcPts val="0"/>
              </a:spcAft>
              <a:buClr>
                <a:schemeClr val="dk1"/>
              </a:buClr>
              <a:buSzPts val="1800"/>
              <a:buChar char="›"/>
              <a:defRPr/>
            </a:lvl7pPr>
            <a:lvl8pPr marL="3657600" lvl="7" indent="-342900" algn="l">
              <a:lnSpc>
                <a:spcPct val="100000"/>
              </a:lnSpc>
              <a:spcBef>
                <a:spcPts val="800"/>
              </a:spcBef>
              <a:spcAft>
                <a:spcPts val="0"/>
              </a:spcAft>
              <a:buClr>
                <a:schemeClr val="dk1"/>
              </a:buClr>
              <a:buSzPts val="1800"/>
              <a:buChar char="▫"/>
              <a:defRPr/>
            </a:lvl8pPr>
            <a:lvl9pPr marL="4114800" lvl="8" indent="-342900" algn="l">
              <a:lnSpc>
                <a:spcPct val="100000"/>
              </a:lnSpc>
              <a:spcBef>
                <a:spcPts val="800"/>
              </a:spcBef>
              <a:spcAft>
                <a:spcPts val="800"/>
              </a:spcAft>
              <a:buClr>
                <a:schemeClr val="dk1"/>
              </a:buClr>
              <a:buSzPts val="1800"/>
              <a:buChar char="†"/>
              <a:defRPr/>
            </a:lvl9pPr>
          </a:lstStyle>
          <a:p>
            <a:endParaRPr dirty="0"/>
          </a:p>
        </p:txBody>
      </p:sp>
      <p:sp>
        <p:nvSpPr>
          <p:cNvPr id="27" name="Google Shape;27;p23"/>
          <p:cNvSpPr txBox="1">
            <a:spLocks noGrp="1"/>
          </p:cNvSpPr>
          <p:nvPr>
            <p:ph type="sldNum" idx="12"/>
          </p:nvPr>
        </p:nvSpPr>
        <p:spPr>
          <a:xfrm>
            <a:off x="340565" y="6400800"/>
            <a:ext cx="722839" cy="192024"/>
          </a:xfrm>
          <a:prstGeom prst="rect">
            <a:avLst/>
          </a:prstGeom>
          <a:noFill/>
          <a:ln>
            <a:noFill/>
          </a:ln>
        </p:spPr>
        <p:txBody>
          <a:bodyPr spcFirstLastPara="1" wrap="square" lIns="0" tIns="0" rIns="0" bIns="0" anchor="ctr" anchorCtr="0">
            <a:noAutofit/>
          </a:bodyPr>
          <a:lstStyle>
            <a:lvl1pPr marL="0" marR="0" lvl="0"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1pPr>
            <a:lvl2pPr marL="0" marR="0" lvl="1"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2pPr>
            <a:lvl3pPr marL="0" marR="0" lvl="2"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3pPr>
            <a:lvl4pPr marL="0" marR="0" lvl="3"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4pPr>
            <a:lvl5pPr marL="0" marR="0" lvl="4"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5pPr>
            <a:lvl6pPr marL="0" marR="0" lvl="5"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6pPr>
            <a:lvl7pPr marL="0" marR="0" lvl="6"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7pPr>
            <a:lvl8pPr marL="0" marR="0" lvl="7"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8pPr>
            <a:lvl9pPr marL="0" marR="0" lvl="8" indent="0" algn="l">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9pPr>
          </a:lstStyle>
          <a:p>
            <a:pPr marL="0" lvl="0" indent="0" algn="l" rtl="0">
              <a:spcBef>
                <a:spcPts val="0"/>
              </a:spcBef>
              <a:spcAft>
                <a:spcPts val="0"/>
              </a:spcAft>
              <a:buNone/>
            </a:pPr>
            <a:fld id="{00000000-1234-1234-1234-123412341234}" type="slidenum">
              <a:rPr lang="en-US"/>
              <a:t>‹#›</a:t>
            </a:fld>
            <a:endParaRPr/>
          </a:p>
        </p:txBody>
      </p:sp>
      <p:cxnSp>
        <p:nvCxnSpPr>
          <p:cNvPr id="28" name="Google Shape;28;p23"/>
          <p:cNvCxnSpPr/>
          <p:nvPr/>
        </p:nvCxnSpPr>
        <p:spPr>
          <a:xfrm>
            <a:off x="347754" y="6315689"/>
            <a:ext cx="10403170" cy="0"/>
          </a:xfrm>
          <a:prstGeom prst="straightConnector1">
            <a:avLst/>
          </a:prstGeom>
          <a:noFill/>
          <a:ln w="9525" cap="sq" cmpd="sng">
            <a:solidFill>
              <a:schemeClr val="lt1"/>
            </a:solidFill>
            <a:prstDash val="solid"/>
            <a:round/>
            <a:headEnd type="none" w="sm" len="sm"/>
            <a:tailEnd type="none" w="sm" len="sm"/>
          </a:ln>
        </p:spPr>
      </p:cxnSp>
      <p:pic>
        <p:nvPicPr>
          <p:cNvPr id="29" name="Google Shape;29;p23"/>
          <p:cNvPicPr preferRelativeResize="0"/>
          <p:nvPr/>
        </p:nvPicPr>
        <p:blipFill rotWithShape="1">
          <a:blip r:embed="rId2">
            <a:alphaModFix/>
          </a:blip>
          <a:srcRect/>
          <a:stretch/>
        </p:blipFill>
        <p:spPr>
          <a:xfrm>
            <a:off x="10845054" y="6002083"/>
            <a:ext cx="990676" cy="48295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2">
    <p:spTree>
      <p:nvGrpSpPr>
        <p:cNvPr id="1" name="Shape 30"/>
        <p:cNvGrpSpPr/>
        <p:nvPr/>
      </p:nvGrpSpPr>
      <p:grpSpPr>
        <a:xfrm>
          <a:off x="0" y="0"/>
          <a:ext cx="0" cy="0"/>
          <a:chOff x="0" y="0"/>
          <a:chExt cx="0" cy="0"/>
        </a:xfrm>
      </p:grpSpPr>
      <p:sp>
        <p:nvSpPr>
          <p:cNvPr id="31" name="Google Shape;31;p40"/>
          <p:cNvSpPr txBox="1">
            <a:spLocks noGrp="1"/>
          </p:cNvSpPr>
          <p:nvPr>
            <p:ph type="title"/>
          </p:nvPr>
        </p:nvSpPr>
        <p:spPr>
          <a:xfrm>
            <a:off x="457200" y="457200"/>
            <a:ext cx="11510496" cy="65285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2400"/>
              <a:buFont typeface="Montserrat SemiBold"/>
              <a:buNone/>
              <a:defRPr sz="2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 name="Google Shape;32;p40"/>
          <p:cNvSpPr txBox="1">
            <a:spLocks noGrp="1"/>
          </p:cNvSpPr>
          <p:nvPr>
            <p:ph type="sldNum" idx="12"/>
          </p:nvPr>
        </p:nvSpPr>
        <p:spPr>
          <a:xfrm>
            <a:off x="340565" y="6400800"/>
            <a:ext cx="722839" cy="192024"/>
          </a:xfrm>
          <a:prstGeom prst="rect">
            <a:avLst/>
          </a:prstGeom>
          <a:noFill/>
          <a:ln>
            <a:noFill/>
          </a:ln>
        </p:spPr>
        <p:txBody>
          <a:bodyPr spcFirstLastPara="1" wrap="square" lIns="0" tIns="0" rIns="0" bIns="0" anchor="ctr" anchorCtr="0">
            <a:noAutofit/>
          </a:bodyPr>
          <a:lstStyle>
            <a:lvl1pPr marL="0" marR="0" lvl="0"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1pPr>
            <a:lvl2pPr marL="0" marR="0" lvl="1"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2pPr>
            <a:lvl3pPr marL="0" marR="0" lvl="2"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3pPr>
            <a:lvl4pPr marL="0" marR="0" lvl="3"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4pPr>
            <a:lvl5pPr marL="0" marR="0" lvl="4"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5pPr>
            <a:lvl6pPr marL="0" marR="0" lvl="5"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6pPr>
            <a:lvl7pPr marL="0" marR="0" lvl="6"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7pPr>
            <a:lvl8pPr marL="0" marR="0" lvl="7"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8pPr>
            <a:lvl9pPr marL="0" marR="0" lvl="8" indent="0" algn="l">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9pPr>
          </a:lstStyle>
          <a:p>
            <a:pPr marL="0" lvl="0" indent="0" algn="l" rtl="0">
              <a:spcBef>
                <a:spcPts val="0"/>
              </a:spcBef>
              <a:spcAft>
                <a:spcPts val="0"/>
              </a:spcAft>
              <a:buNone/>
            </a:pPr>
            <a:fld id="{00000000-1234-1234-1234-123412341234}" type="slidenum">
              <a:rPr lang="en-US"/>
              <a:t>‹#›</a:t>
            </a:fld>
            <a:endParaRPr/>
          </a:p>
        </p:txBody>
      </p:sp>
      <p:cxnSp>
        <p:nvCxnSpPr>
          <p:cNvPr id="33" name="Google Shape;33;p40"/>
          <p:cNvCxnSpPr/>
          <p:nvPr/>
        </p:nvCxnSpPr>
        <p:spPr>
          <a:xfrm>
            <a:off x="347754" y="6315689"/>
            <a:ext cx="10403170" cy="0"/>
          </a:xfrm>
          <a:prstGeom prst="straightConnector1">
            <a:avLst/>
          </a:prstGeom>
          <a:noFill/>
          <a:ln w="9525" cap="sq" cmpd="sng">
            <a:solidFill>
              <a:srgbClr val="7F7F7F"/>
            </a:solidFill>
            <a:prstDash val="solid"/>
            <a:round/>
            <a:headEnd type="none" w="sm" len="sm"/>
            <a:tailEnd type="none" w="sm" len="sm"/>
          </a:ln>
        </p:spPr>
      </p:cxnSp>
      <p:pic>
        <p:nvPicPr>
          <p:cNvPr id="34" name="Google Shape;34;p40"/>
          <p:cNvPicPr preferRelativeResize="0"/>
          <p:nvPr/>
        </p:nvPicPr>
        <p:blipFill rotWithShape="1">
          <a:blip r:embed="rId2">
            <a:alphaModFix/>
          </a:blip>
          <a:srcRect/>
          <a:stretch/>
        </p:blipFill>
        <p:spPr>
          <a:xfrm>
            <a:off x="10842474" y="6000825"/>
            <a:ext cx="996696" cy="48588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Globe (on AT&amp;T blue)" type="blank">
  <p:cSld name="End Slide">
    <p:bg>
      <p:bgPr>
        <a:solidFill>
          <a:schemeClr val="accent1"/>
        </a:solidFill>
        <a:effectLst/>
      </p:bgPr>
    </p:bg>
    <p:spTree>
      <p:nvGrpSpPr>
        <p:cNvPr id="1" name="Shape 35"/>
        <p:cNvGrpSpPr/>
        <p:nvPr/>
      </p:nvGrpSpPr>
      <p:grpSpPr>
        <a:xfrm>
          <a:off x="0" y="0"/>
          <a:ext cx="0" cy="0"/>
          <a:chOff x="0" y="0"/>
          <a:chExt cx="0" cy="0"/>
        </a:xfrm>
      </p:grpSpPr>
      <p:pic>
        <p:nvPicPr>
          <p:cNvPr id="36" name="Google Shape;36;p25"/>
          <p:cNvPicPr preferRelativeResize="0"/>
          <p:nvPr/>
        </p:nvPicPr>
        <p:blipFill rotWithShape="1">
          <a:blip r:embed="rId2">
            <a:alphaModFix/>
          </a:blip>
          <a:srcRect/>
          <a:stretch/>
        </p:blipFill>
        <p:spPr>
          <a:xfrm>
            <a:off x="3675761" y="1595578"/>
            <a:ext cx="4840479" cy="2359734"/>
          </a:xfrm>
          <a:prstGeom prst="rect">
            <a:avLst/>
          </a:prstGeom>
          <a:noFill/>
          <a:ln>
            <a:noFill/>
          </a:ln>
        </p:spPr>
      </p:pic>
      <p:sp>
        <p:nvSpPr>
          <p:cNvPr id="37" name="Google Shape;37;p25"/>
          <p:cNvSpPr/>
          <p:nvPr/>
        </p:nvSpPr>
        <p:spPr>
          <a:xfrm>
            <a:off x="3729807" y="5262422"/>
            <a:ext cx="4732386" cy="113837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400" b="0" i="0" u="none" strike="noStrike" cap="none" dirty="0">
                <a:solidFill>
                  <a:schemeClr val="lt1"/>
                </a:solidFill>
                <a:latin typeface="Calibri" panose="020F0502020204030204" pitchFamily="34" charset="0"/>
                <a:ea typeface="Montserrat"/>
                <a:cs typeface="Calibri" panose="020F0502020204030204" pitchFamily="34" charset="0"/>
                <a:sym typeface="Montserrat"/>
              </a:rPr>
              <a:t> 11811 N. Tatum Blvd., Suite 2500 Phoenix, AZ 85028</a:t>
            </a:r>
            <a:endParaRPr sz="1400" b="0" i="0" u="none" strike="noStrike" cap="none" dirty="0">
              <a:solidFill>
                <a:srgbClr val="000000"/>
              </a:solidFill>
              <a:latin typeface="Calibri" panose="020F0502020204030204" pitchFamily="34" charset="0"/>
              <a:ea typeface="Arial"/>
              <a:cs typeface="Calibri" panose="020F0502020204030204" pitchFamily="34" charset="0"/>
              <a:sym typeface="Arial"/>
            </a:endParaRPr>
          </a:p>
          <a:p>
            <a:pPr marL="0" marR="0" lvl="0" indent="0" algn="ctr" rtl="0">
              <a:lnSpc>
                <a:spcPct val="100000"/>
              </a:lnSpc>
              <a:spcBef>
                <a:spcPts val="1200"/>
              </a:spcBef>
              <a:spcAft>
                <a:spcPts val="0"/>
              </a:spcAft>
              <a:buClr>
                <a:srgbClr val="000000"/>
              </a:buClr>
              <a:buSzPts val="1200"/>
              <a:buFont typeface="Arial"/>
              <a:buNone/>
            </a:pPr>
            <a:r>
              <a:rPr lang="en-US" sz="1400" b="0" i="0" u="none" strike="noStrike" cap="none" dirty="0">
                <a:solidFill>
                  <a:schemeClr val="lt1"/>
                </a:solidFill>
                <a:latin typeface="Calibri" panose="020F0502020204030204" pitchFamily="34" charset="0"/>
                <a:ea typeface="Montserrat"/>
                <a:cs typeface="Calibri" panose="020F0502020204030204" pitchFamily="34" charset="0"/>
                <a:sym typeface="Montserrat"/>
              </a:rPr>
              <a:t>480.378.3070  •  RINCONPARTNERS.COM</a:t>
            </a:r>
            <a:endParaRPr sz="1400" b="0" i="0" u="none" strike="noStrike" cap="none" dirty="0">
              <a:solidFill>
                <a:schemeClr val="lt1"/>
              </a:solidFill>
              <a:latin typeface="Calibri" panose="020F0502020204030204" pitchFamily="34" charset="0"/>
              <a:ea typeface="Montserrat"/>
              <a:cs typeface="Calibri" panose="020F0502020204030204" pitchFamily="34" charset="0"/>
              <a:sym typeface="Montserrat"/>
            </a:endParaRPr>
          </a:p>
          <a:p>
            <a:pPr marL="0" marR="0" lvl="0" indent="0" algn="ctr" rtl="0">
              <a:lnSpc>
                <a:spcPct val="100000"/>
              </a:lnSpc>
              <a:spcBef>
                <a:spcPts val="2400"/>
              </a:spcBef>
              <a:spcAft>
                <a:spcPts val="0"/>
              </a:spcAft>
              <a:buClr>
                <a:srgbClr val="000000"/>
              </a:buClr>
              <a:buSzPts val="800"/>
              <a:buFont typeface="Arial"/>
              <a:buNone/>
            </a:pPr>
            <a:r>
              <a:rPr lang="en-US" sz="800" b="0" i="0" u="none" strike="noStrike" cap="none" dirty="0">
                <a:solidFill>
                  <a:schemeClr val="lt1"/>
                </a:solidFill>
                <a:latin typeface="Montserrat"/>
                <a:ea typeface="Montserrat"/>
                <a:cs typeface="Montserrat"/>
                <a:sym typeface="Montserrat"/>
              </a:rPr>
              <a:t>© 2023 Rincon Partners. All Rights Reserved.</a:t>
            </a:r>
            <a:endParaRPr sz="800" b="0" i="0" u="none" strike="noStrike" cap="none" dirty="0">
              <a:solidFill>
                <a:schemeClr val="l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Globe (on white)">
  <p:cSld name="End slide no address">
    <p:bg>
      <p:bgPr>
        <a:solidFill>
          <a:schemeClr val="lt1"/>
        </a:solidFill>
        <a:effectLst/>
      </p:bgPr>
    </p:bg>
    <p:spTree>
      <p:nvGrpSpPr>
        <p:cNvPr id="1" name="Shape 38"/>
        <p:cNvGrpSpPr/>
        <p:nvPr/>
      </p:nvGrpSpPr>
      <p:grpSpPr>
        <a:xfrm>
          <a:off x="0" y="0"/>
          <a:ext cx="0" cy="0"/>
          <a:chOff x="0" y="0"/>
          <a:chExt cx="0" cy="0"/>
        </a:xfrm>
      </p:grpSpPr>
      <p:pic>
        <p:nvPicPr>
          <p:cNvPr id="39" name="Google Shape;39;p27"/>
          <p:cNvPicPr preferRelativeResize="0"/>
          <p:nvPr/>
        </p:nvPicPr>
        <p:blipFill rotWithShape="1">
          <a:blip r:embed="rId2">
            <a:alphaModFix/>
          </a:blip>
          <a:srcRect/>
          <a:stretch/>
        </p:blipFill>
        <p:spPr>
          <a:xfrm>
            <a:off x="3307486" y="2070499"/>
            <a:ext cx="5577029" cy="271880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Globe (on AT&amp;T blue)" type="blank">
  <p:cSld name="End slide">
    <p:bg>
      <p:bgPr>
        <a:solidFill>
          <a:schemeClr val="accent1"/>
        </a:solidFill>
        <a:effectLst/>
      </p:bgPr>
    </p:bg>
    <p:spTree>
      <p:nvGrpSpPr>
        <p:cNvPr id="1" name="Shape 47"/>
        <p:cNvGrpSpPr/>
        <p:nvPr/>
      </p:nvGrpSpPr>
      <p:grpSpPr>
        <a:xfrm>
          <a:off x="0" y="0"/>
          <a:ext cx="0" cy="0"/>
          <a:chOff x="0" y="0"/>
          <a:chExt cx="0" cy="0"/>
        </a:xfrm>
      </p:grpSpPr>
      <p:pic>
        <p:nvPicPr>
          <p:cNvPr id="48" name="Google Shape;48;p26"/>
          <p:cNvPicPr preferRelativeResize="0"/>
          <p:nvPr/>
        </p:nvPicPr>
        <p:blipFill rotWithShape="1">
          <a:blip r:embed="rId2">
            <a:alphaModFix/>
          </a:blip>
          <a:srcRect/>
          <a:stretch/>
        </p:blipFill>
        <p:spPr>
          <a:xfrm>
            <a:off x="3675761" y="1595578"/>
            <a:ext cx="4840479" cy="2359734"/>
          </a:xfrm>
          <a:prstGeom prst="rect">
            <a:avLst/>
          </a:prstGeom>
          <a:noFill/>
          <a:ln>
            <a:noFill/>
          </a:ln>
        </p:spPr>
      </p:pic>
      <p:sp>
        <p:nvSpPr>
          <p:cNvPr id="49" name="Google Shape;49;p26"/>
          <p:cNvSpPr/>
          <p:nvPr/>
        </p:nvSpPr>
        <p:spPr>
          <a:xfrm>
            <a:off x="3729807" y="5262422"/>
            <a:ext cx="4732386" cy="113837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lt1"/>
                </a:solidFill>
                <a:latin typeface="Montserrat"/>
                <a:ea typeface="Montserrat"/>
                <a:cs typeface="Montserrat"/>
                <a:sym typeface="Montserrat"/>
              </a:rPr>
              <a:t> 11811 N. Tatum Blvd., Suite 2500 Phoenix, AZ 85028</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1200"/>
              </a:spcBef>
              <a:spcAft>
                <a:spcPts val="0"/>
              </a:spcAft>
              <a:buClr>
                <a:srgbClr val="000000"/>
              </a:buClr>
              <a:buSzPts val="1200"/>
              <a:buFont typeface="Arial"/>
              <a:buNone/>
            </a:pPr>
            <a:r>
              <a:rPr lang="en-US" sz="1200" b="0" i="0" u="none" strike="noStrike" cap="none" dirty="0">
                <a:solidFill>
                  <a:schemeClr val="lt1"/>
                </a:solidFill>
                <a:latin typeface="Montserrat"/>
                <a:ea typeface="Montserrat"/>
                <a:cs typeface="Montserrat"/>
                <a:sym typeface="Montserrat"/>
              </a:rPr>
              <a:t>480.378.3070  •  RINCONPARTNERS.COM</a:t>
            </a:r>
            <a:endParaRPr sz="700" b="0" i="0" u="none" strike="noStrike" cap="none" dirty="0">
              <a:solidFill>
                <a:schemeClr val="lt1"/>
              </a:solidFill>
              <a:latin typeface="Montserrat"/>
              <a:ea typeface="Montserrat"/>
              <a:cs typeface="Montserrat"/>
              <a:sym typeface="Montserrat"/>
            </a:endParaRPr>
          </a:p>
          <a:p>
            <a:pPr marL="0" marR="0" lvl="0" indent="0" algn="ctr" rtl="0">
              <a:lnSpc>
                <a:spcPct val="100000"/>
              </a:lnSpc>
              <a:spcBef>
                <a:spcPts val="2400"/>
              </a:spcBef>
              <a:spcAft>
                <a:spcPts val="0"/>
              </a:spcAft>
              <a:buClr>
                <a:srgbClr val="000000"/>
              </a:buClr>
              <a:buSzPts val="800"/>
              <a:buFont typeface="Arial"/>
              <a:buNone/>
            </a:pPr>
            <a:r>
              <a:rPr lang="en-US" sz="800" b="0" i="0" u="none" strike="noStrike" cap="none" dirty="0">
                <a:solidFill>
                  <a:schemeClr val="lt1"/>
                </a:solidFill>
                <a:latin typeface="Montserrat"/>
                <a:ea typeface="Montserrat"/>
                <a:cs typeface="Montserrat"/>
                <a:sym typeface="Montserrat"/>
              </a:rPr>
              <a:t>© 2025 Rincon Partners. All Rights Reserved.</a:t>
            </a:r>
            <a:endParaRPr sz="800" b="0" i="0" u="none" strike="noStrike" cap="none" dirty="0">
              <a:solidFill>
                <a:schemeClr val="lt1"/>
              </a:solidFill>
              <a:latin typeface="Montserrat"/>
              <a:ea typeface="Montserrat"/>
              <a:cs typeface="Montserrat"/>
              <a:sym typeface="Montserra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027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725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457200" y="457200"/>
            <a:ext cx="11508891" cy="862664"/>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Montserrat SemiBold"/>
              <a:buNone/>
              <a:defRPr sz="2400" b="1" i="0" u="none" strike="noStrike" cap="none">
                <a:solidFill>
                  <a:schemeClr val="accent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20"/>
          <p:cNvSpPr txBox="1">
            <a:spLocks noGrp="1"/>
          </p:cNvSpPr>
          <p:nvPr>
            <p:ph type="body" idx="1"/>
          </p:nvPr>
        </p:nvSpPr>
        <p:spPr>
          <a:xfrm>
            <a:off x="457200" y="1826247"/>
            <a:ext cx="11514966" cy="433484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2400"/>
              <a:buFont typeface="Montserrat"/>
              <a:buNone/>
              <a:defRPr sz="2400" b="0" i="0" u="none" strike="noStrike" cap="none">
                <a:solidFill>
                  <a:schemeClr val="accent1"/>
                </a:solidFill>
                <a:latin typeface="Montserrat"/>
                <a:ea typeface="Montserrat"/>
                <a:cs typeface="Montserrat"/>
                <a:sym typeface="Montserrat"/>
              </a:defRPr>
            </a:lvl1pPr>
            <a:lvl2pPr marL="914400" marR="0" lvl="1" indent="-317500" algn="l" rtl="0">
              <a:lnSpc>
                <a:spcPct val="100000"/>
              </a:lnSpc>
              <a:spcBef>
                <a:spcPts val="8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8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3pPr>
            <a:lvl4pPr marL="1828800" marR="0" lvl="3" indent="-295275" algn="l" rtl="0">
              <a:lnSpc>
                <a:spcPct val="100000"/>
              </a:lnSpc>
              <a:spcBef>
                <a:spcPts val="800"/>
              </a:spcBef>
              <a:spcAft>
                <a:spcPts val="0"/>
              </a:spcAft>
              <a:buClr>
                <a:schemeClr val="dk1"/>
              </a:buClr>
              <a:buSzPts val="1050"/>
              <a:buFont typeface="Arial"/>
              <a:buChar char="§"/>
              <a:defRPr sz="1400" b="0" i="0" u="none" strike="noStrike" cap="none">
                <a:solidFill>
                  <a:schemeClr val="dk1"/>
                </a:solidFill>
                <a:latin typeface="Montserrat"/>
                <a:ea typeface="Montserrat"/>
                <a:cs typeface="Montserrat"/>
                <a:sym typeface="Montserrat"/>
              </a:defRPr>
            </a:lvl4pPr>
            <a:lvl5pPr marL="2286000" marR="0" lvl="4" indent="-281939" algn="l" rtl="0">
              <a:lnSpc>
                <a:spcPct val="100000"/>
              </a:lnSpc>
              <a:spcBef>
                <a:spcPts val="800"/>
              </a:spcBef>
              <a:spcAft>
                <a:spcPts val="0"/>
              </a:spcAft>
              <a:buClr>
                <a:schemeClr val="dk1"/>
              </a:buClr>
              <a:buSzPts val="840"/>
              <a:buFont typeface="Arial"/>
              <a:buChar char="o"/>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100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100000"/>
              </a:lnSpc>
              <a:spcBef>
                <a:spcPts val="8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100000"/>
              </a:lnSpc>
              <a:spcBef>
                <a:spcPts val="800"/>
              </a:spcBef>
              <a:spcAft>
                <a:spcPts val="8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dirty="0"/>
          </a:p>
        </p:txBody>
      </p:sp>
      <p:sp>
        <p:nvSpPr>
          <p:cNvPr id="12" name="Google Shape;12;p20"/>
          <p:cNvSpPr txBox="1">
            <a:spLocks noGrp="1"/>
          </p:cNvSpPr>
          <p:nvPr>
            <p:ph type="sldNum" idx="12"/>
          </p:nvPr>
        </p:nvSpPr>
        <p:spPr>
          <a:xfrm>
            <a:off x="457201" y="6400800"/>
            <a:ext cx="610880" cy="192024"/>
          </a:xfrm>
          <a:prstGeom prst="rect">
            <a:avLst/>
          </a:prstGeom>
          <a:noFill/>
          <a:ln>
            <a:noFill/>
          </a:ln>
        </p:spPr>
        <p:txBody>
          <a:bodyPr spcFirstLastPara="1" wrap="square" lIns="0" tIns="0" rIns="0" bIns="0" anchor="ctr" anchorCtr="0">
            <a:noAutofit/>
          </a:bodyPr>
          <a:lstStyle>
            <a:lvl1pPr marL="0" marR="0" lvl="0" indent="0" algn="l" rtl="0">
              <a:lnSpc>
                <a:spcPct val="125000"/>
              </a:lnSpc>
              <a:spcBef>
                <a:spcPts val="0"/>
              </a:spcBef>
              <a:spcAft>
                <a:spcPts val="0"/>
              </a:spcAft>
              <a:buClr>
                <a:srgbClr val="000000"/>
              </a:buClr>
              <a:buSzPts val="800"/>
              <a:buFont typeface="Arial"/>
              <a:buNone/>
              <a:defRPr sz="800" b="0" i="0" u="none" strike="noStrike" cap="none">
                <a:solidFill>
                  <a:schemeClr val="dk1"/>
                </a:solidFill>
                <a:latin typeface="Montserrat Light"/>
                <a:ea typeface="Montserrat Light"/>
                <a:cs typeface="Montserrat Light"/>
                <a:sym typeface="Montserrat Light"/>
              </a:defRPr>
            </a:lvl1pPr>
            <a:lvl2pPr marL="0" marR="0" lvl="1" indent="0" algn="l" rtl="0">
              <a:lnSpc>
                <a:spcPct val="125000"/>
              </a:lnSpc>
              <a:spcBef>
                <a:spcPts val="0"/>
              </a:spcBef>
              <a:spcAft>
                <a:spcPts val="0"/>
              </a:spcAft>
              <a:buClr>
                <a:srgbClr val="000000"/>
              </a:buClr>
              <a:buSzPts val="800"/>
              <a:buFont typeface="Arial"/>
              <a:buNone/>
              <a:defRPr sz="800" b="0" i="0" u="none" strike="noStrike" cap="none">
                <a:solidFill>
                  <a:schemeClr val="dk1"/>
                </a:solidFill>
                <a:latin typeface="Montserrat Light"/>
                <a:ea typeface="Montserrat Light"/>
                <a:cs typeface="Montserrat Light"/>
                <a:sym typeface="Montserrat Light"/>
              </a:defRPr>
            </a:lvl2pPr>
            <a:lvl3pPr marL="0" marR="0" lvl="2" indent="0" algn="l" rtl="0">
              <a:lnSpc>
                <a:spcPct val="125000"/>
              </a:lnSpc>
              <a:spcBef>
                <a:spcPts val="0"/>
              </a:spcBef>
              <a:spcAft>
                <a:spcPts val="0"/>
              </a:spcAft>
              <a:buClr>
                <a:srgbClr val="000000"/>
              </a:buClr>
              <a:buSzPts val="800"/>
              <a:buFont typeface="Arial"/>
              <a:buNone/>
              <a:defRPr sz="800" b="0" i="0" u="none" strike="noStrike" cap="none">
                <a:solidFill>
                  <a:schemeClr val="dk1"/>
                </a:solidFill>
                <a:latin typeface="Montserrat Light"/>
                <a:ea typeface="Montserrat Light"/>
                <a:cs typeface="Montserrat Light"/>
                <a:sym typeface="Montserrat Light"/>
              </a:defRPr>
            </a:lvl3pPr>
            <a:lvl4pPr marL="0" marR="0" lvl="3" indent="0" algn="l" rtl="0">
              <a:lnSpc>
                <a:spcPct val="125000"/>
              </a:lnSpc>
              <a:spcBef>
                <a:spcPts val="0"/>
              </a:spcBef>
              <a:spcAft>
                <a:spcPts val="0"/>
              </a:spcAft>
              <a:buClr>
                <a:srgbClr val="000000"/>
              </a:buClr>
              <a:buSzPts val="800"/>
              <a:buFont typeface="Arial"/>
              <a:buNone/>
              <a:defRPr sz="800" b="0" i="0" u="none" strike="noStrike" cap="none">
                <a:solidFill>
                  <a:schemeClr val="dk1"/>
                </a:solidFill>
                <a:latin typeface="Montserrat Light"/>
                <a:ea typeface="Montserrat Light"/>
                <a:cs typeface="Montserrat Light"/>
                <a:sym typeface="Montserrat Light"/>
              </a:defRPr>
            </a:lvl4pPr>
            <a:lvl5pPr marL="0" marR="0" lvl="4" indent="0" algn="l" rtl="0">
              <a:lnSpc>
                <a:spcPct val="125000"/>
              </a:lnSpc>
              <a:spcBef>
                <a:spcPts val="0"/>
              </a:spcBef>
              <a:spcAft>
                <a:spcPts val="0"/>
              </a:spcAft>
              <a:buClr>
                <a:srgbClr val="000000"/>
              </a:buClr>
              <a:buSzPts val="800"/>
              <a:buFont typeface="Arial"/>
              <a:buNone/>
              <a:defRPr sz="800" b="0" i="0" u="none" strike="noStrike" cap="none">
                <a:solidFill>
                  <a:schemeClr val="dk1"/>
                </a:solidFill>
                <a:latin typeface="Montserrat Light"/>
                <a:ea typeface="Montserrat Light"/>
                <a:cs typeface="Montserrat Light"/>
                <a:sym typeface="Montserrat Light"/>
              </a:defRPr>
            </a:lvl5pPr>
            <a:lvl6pPr marL="0" marR="0" lvl="5" indent="0" algn="l" rtl="0">
              <a:lnSpc>
                <a:spcPct val="125000"/>
              </a:lnSpc>
              <a:spcBef>
                <a:spcPts val="0"/>
              </a:spcBef>
              <a:spcAft>
                <a:spcPts val="0"/>
              </a:spcAft>
              <a:buClr>
                <a:srgbClr val="000000"/>
              </a:buClr>
              <a:buSzPts val="800"/>
              <a:buFont typeface="Arial"/>
              <a:buNone/>
              <a:defRPr sz="800" b="0" i="0" u="none" strike="noStrike" cap="none">
                <a:solidFill>
                  <a:schemeClr val="dk1"/>
                </a:solidFill>
                <a:latin typeface="Montserrat Light"/>
                <a:ea typeface="Montserrat Light"/>
                <a:cs typeface="Montserrat Light"/>
                <a:sym typeface="Montserrat Light"/>
              </a:defRPr>
            </a:lvl6pPr>
            <a:lvl7pPr marL="0" marR="0" lvl="6" indent="0" algn="l" rtl="0">
              <a:lnSpc>
                <a:spcPct val="125000"/>
              </a:lnSpc>
              <a:spcBef>
                <a:spcPts val="0"/>
              </a:spcBef>
              <a:spcAft>
                <a:spcPts val="0"/>
              </a:spcAft>
              <a:buClr>
                <a:srgbClr val="000000"/>
              </a:buClr>
              <a:buSzPts val="800"/>
              <a:buFont typeface="Arial"/>
              <a:buNone/>
              <a:defRPr sz="800" b="0" i="0" u="none" strike="noStrike" cap="none">
                <a:solidFill>
                  <a:schemeClr val="dk1"/>
                </a:solidFill>
                <a:latin typeface="Montserrat Light"/>
                <a:ea typeface="Montserrat Light"/>
                <a:cs typeface="Montserrat Light"/>
                <a:sym typeface="Montserrat Light"/>
              </a:defRPr>
            </a:lvl7pPr>
            <a:lvl8pPr marL="0" marR="0" lvl="7" indent="0" algn="l" rtl="0">
              <a:lnSpc>
                <a:spcPct val="125000"/>
              </a:lnSpc>
              <a:spcBef>
                <a:spcPts val="0"/>
              </a:spcBef>
              <a:spcAft>
                <a:spcPts val="0"/>
              </a:spcAft>
              <a:buClr>
                <a:srgbClr val="000000"/>
              </a:buClr>
              <a:buSzPts val="800"/>
              <a:buFont typeface="Arial"/>
              <a:buNone/>
              <a:defRPr sz="800" b="0" i="0" u="none" strike="noStrike" cap="none">
                <a:solidFill>
                  <a:schemeClr val="dk1"/>
                </a:solidFill>
                <a:latin typeface="Montserrat Light"/>
                <a:ea typeface="Montserrat Light"/>
                <a:cs typeface="Montserrat Light"/>
                <a:sym typeface="Montserrat Light"/>
              </a:defRPr>
            </a:lvl8pPr>
            <a:lvl9pPr marL="0" marR="0" lvl="8" indent="0" algn="l" rtl="0">
              <a:lnSpc>
                <a:spcPct val="125000"/>
              </a:lnSpc>
              <a:spcBef>
                <a:spcPts val="0"/>
              </a:spcBef>
              <a:spcAft>
                <a:spcPts val="0"/>
              </a:spcAft>
              <a:buClr>
                <a:srgbClr val="000000"/>
              </a:buClr>
              <a:buSzPts val="800"/>
              <a:buFont typeface="Arial"/>
              <a:buNone/>
              <a:defRPr sz="800" b="0" i="0" u="none" strike="noStrike" cap="none">
                <a:solidFill>
                  <a:schemeClr val="dk1"/>
                </a:solidFill>
                <a:latin typeface="Montserrat Light"/>
                <a:ea typeface="Montserrat Light"/>
                <a:cs typeface="Montserrat Light"/>
                <a:sym typeface="Montserrat Light"/>
              </a:defRPr>
            </a:lvl9pPr>
          </a:lstStyle>
          <a:p>
            <a:pPr marL="0" lvl="0" indent="0" algn="l" rtl="0">
              <a:spcBef>
                <a:spcPts val="0"/>
              </a:spcBef>
              <a:spcAft>
                <a:spcPts val="0"/>
              </a:spcAft>
              <a:buNone/>
            </a:pPr>
            <a:fld id="{00000000-1234-1234-1234-123412341234}" type="slidenum">
              <a:rPr lang="en-US"/>
              <a:t>‹#›</a:t>
            </a:fld>
            <a:endParaRPr/>
          </a:p>
        </p:txBody>
      </p:sp>
      <p:pic>
        <p:nvPicPr>
          <p:cNvPr id="13" name="Google Shape;13;p20"/>
          <p:cNvPicPr preferRelativeResize="0"/>
          <p:nvPr/>
        </p:nvPicPr>
        <p:blipFill rotWithShape="1">
          <a:blip r:embed="rId8">
            <a:alphaModFix/>
          </a:blip>
          <a:srcRect/>
          <a:stretch/>
        </p:blipFill>
        <p:spPr>
          <a:xfrm>
            <a:off x="10845054" y="6002083"/>
            <a:ext cx="990676" cy="482955"/>
          </a:xfrm>
          <a:prstGeom prst="rect">
            <a:avLst/>
          </a:prstGeom>
          <a:noFill/>
          <a:ln>
            <a:noFill/>
          </a:ln>
        </p:spPr>
      </p:pic>
      <p:sp>
        <p:nvSpPr>
          <p:cNvPr id="14" name="Google Shape;14;p20"/>
          <p:cNvSpPr txBox="1"/>
          <p:nvPr/>
        </p:nvSpPr>
        <p:spPr>
          <a:xfrm>
            <a:off x="1068080" y="6400800"/>
            <a:ext cx="6180375"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a:solidFill>
                  <a:schemeClr val="accent1"/>
                </a:solidFill>
                <a:latin typeface="Montserrat Light"/>
                <a:ea typeface="Montserrat Light"/>
                <a:cs typeface="Montserrat Light"/>
                <a:sym typeface="Montserrat Light"/>
              </a:rPr>
              <a:t>RINCONPARTNERS.COM  •  © 2023 RINCON PARTNERS, LLC </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456">
          <p15:clr>
            <a:srgbClr val="F26B43"/>
          </p15:clr>
        </p15:guide>
        <p15:guide id="2" pos="219">
          <p15:clr>
            <a:srgbClr val="F26B43"/>
          </p15:clr>
        </p15:guide>
        <p15:guide id="3" pos="3983">
          <p15:clr>
            <a:srgbClr val="5ACBF0"/>
          </p15:clr>
        </p15:guide>
        <p15:guide id="4" pos="3695">
          <p15:clr>
            <a:srgbClr val="5ACBF0"/>
          </p15:clr>
        </p15:guide>
        <p15:guide id="5" orient="horz" pos="213">
          <p15:clr>
            <a:srgbClr val="F26B43"/>
          </p15:clr>
        </p15:guide>
        <p15:guide id="6" orient="horz" pos="4124">
          <p15:clr>
            <a:srgbClr val="F26B43"/>
          </p15:clr>
        </p15:guide>
        <p15:guide id="7" orient="horz" pos="1186">
          <p15:clr>
            <a:srgbClr val="F26B43"/>
          </p15:clr>
        </p15:guide>
        <p15:guide id="8" orient="horz" pos="3131">
          <p15:clr>
            <a:srgbClr val="F26B43"/>
          </p15:clr>
        </p15:guide>
        <p15:guide id="9" pos="3839">
          <p15:clr>
            <a:srgbClr val="F26B43"/>
          </p15:clr>
        </p15:guide>
        <p15:guide id="10" pos="2932">
          <p15:clr>
            <a:srgbClr val="F26B43"/>
          </p15:clr>
        </p15:guide>
        <p15:guide id="11" pos="2028">
          <p15:clr>
            <a:srgbClr val="F26B43"/>
          </p15:clr>
        </p15:guide>
        <p15:guide id="12" pos="1124">
          <p15:clr>
            <a:srgbClr val="F26B43"/>
          </p15:clr>
        </p15:guide>
        <p15:guide id="13" pos="5646">
          <p15:clr>
            <a:srgbClr val="F26B43"/>
          </p15:clr>
        </p15:guide>
        <p15:guide id="14" pos="6551">
          <p15:clr>
            <a:srgbClr val="F26B43"/>
          </p15:clr>
        </p15:guide>
        <p15:guide id="15" pos="4744">
          <p15:clr>
            <a:srgbClr val="F26B43"/>
          </p15:clr>
        </p15:guide>
        <p15:guide id="16" pos="982">
          <p15:clr>
            <a:srgbClr val="5ACBF0"/>
          </p15:clr>
        </p15:guide>
        <p15:guide id="17" pos="1271">
          <p15:clr>
            <a:srgbClr val="5ACBF0"/>
          </p15:clr>
        </p15:guide>
        <p15:guide id="18" pos="1886">
          <p15:clr>
            <a:srgbClr val="5ACBF0"/>
          </p15:clr>
        </p15:guide>
        <p15:guide id="19" pos="2174">
          <p15:clr>
            <a:srgbClr val="5ACBF0"/>
          </p15:clr>
        </p15:guide>
        <p15:guide id="20" pos="2791">
          <p15:clr>
            <a:srgbClr val="5ACBF0"/>
          </p15:clr>
        </p15:guide>
        <p15:guide id="21" pos="3079">
          <p15:clr>
            <a:srgbClr val="5ACBF0"/>
          </p15:clr>
        </p15:guide>
        <p15:guide id="22" pos="4602">
          <p15:clr>
            <a:srgbClr val="5ACBF0"/>
          </p15:clr>
        </p15:guide>
        <p15:guide id="23" pos="4885">
          <p15:clr>
            <a:srgbClr val="5ACBF0"/>
          </p15:clr>
        </p15:guide>
        <p15:guide id="24" pos="5504">
          <p15:clr>
            <a:srgbClr val="5ACBF0"/>
          </p15:clr>
        </p15:guide>
        <p15:guide id="25" pos="5791">
          <p15:clr>
            <a:srgbClr val="5ACBF0"/>
          </p15:clr>
        </p15:guide>
        <p15:guide id="26" pos="6410">
          <p15:clr>
            <a:srgbClr val="5ACBF0"/>
          </p15:clr>
        </p15:guide>
        <p15:guide id="27" pos="6696">
          <p15:clr>
            <a:srgbClr val="5ACBF0"/>
          </p15:clr>
        </p15:guide>
        <p15:guide id="28" orient="horz" pos="2160">
          <p15:clr>
            <a:srgbClr val="F26B43"/>
          </p15:clr>
        </p15:guide>
        <p15:guide id="29" orient="horz" pos="3881">
          <p15:clr>
            <a:srgbClr val="547EB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457200" y="457200"/>
            <a:ext cx="11508891" cy="862664"/>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Montserrat SemiBold"/>
              <a:buNone/>
              <a:defRPr sz="2400" b="1" i="0" u="none" strike="noStrike" cap="none">
                <a:solidFill>
                  <a:schemeClr val="accent1"/>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42" name="Google Shape;42;p24"/>
          <p:cNvSpPr txBox="1">
            <a:spLocks noGrp="1"/>
          </p:cNvSpPr>
          <p:nvPr>
            <p:ph type="body" idx="1"/>
          </p:nvPr>
        </p:nvSpPr>
        <p:spPr>
          <a:xfrm>
            <a:off x="457200" y="1826247"/>
            <a:ext cx="11514966" cy="433484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lt1"/>
              </a:buClr>
              <a:buSzPts val="2400"/>
              <a:buFont typeface="Montserrat"/>
              <a:buNone/>
              <a:defRPr sz="2400" b="0" i="0" u="none" strike="noStrike" cap="none">
                <a:solidFill>
                  <a:schemeClr val="accent1"/>
                </a:solidFill>
                <a:latin typeface="Montserrat"/>
                <a:ea typeface="Montserrat"/>
                <a:cs typeface="Montserrat"/>
                <a:sym typeface="Montserrat"/>
              </a:defRPr>
            </a:lvl1pPr>
            <a:lvl2pPr marL="914400" marR="0" lvl="1" indent="-317500" algn="l" rtl="0">
              <a:lnSpc>
                <a:spcPct val="100000"/>
              </a:lnSpc>
              <a:spcBef>
                <a:spcPts val="800"/>
              </a:spcBef>
              <a:spcAft>
                <a:spcPts val="0"/>
              </a:spcAft>
              <a:buClr>
                <a:schemeClr val="lt1"/>
              </a:buClr>
              <a:buSzPts val="1400"/>
              <a:buFont typeface="Arial"/>
              <a:buChar char="•"/>
              <a:defRPr sz="1400" b="0" i="0" u="none" strike="noStrike" cap="none">
                <a:solidFill>
                  <a:schemeClr val="lt1"/>
                </a:solidFill>
                <a:latin typeface="Montserrat"/>
                <a:ea typeface="Montserrat"/>
                <a:cs typeface="Montserrat"/>
                <a:sym typeface="Montserrat"/>
              </a:defRPr>
            </a:lvl2pPr>
            <a:lvl3pPr marL="1371600" marR="0" lvl="2" indent="-317500" algn="l" rtl="0">
              <a:lnSpc>
                <a:spcPct val="100000"/>
              </a:lnSpc>
              <a:spcBef>
                <a:spcPts val="800"/>
              </a:spcBef>
              <a:spcAft>
                <a:spcPts val="0"/>
              </a:spcAft>
              <a:buClr>
                <a:schemeClr val="lt1"/>
              </a:buClr>
              <a:buSzPts val="1400"/>
              <a:buFont typeface="Arial"/>
              <a:buChar char="‒"/>
              <a:defRPr sz="1400" b="0" i="0" u="none" strike="noStrike" cap="none">
                <a:solidFill>
                  <a:schemeClr val="lt1"/>
                </a:solidFill>
                <a:latin typeface="Montserrat"/>
                <a:ea typeface="Montserrat"/>
                <a:cs typeface="Montserrat"/>
                <a:sym typeface="Montserrat"/>
              </a:defRPr>
            </a:lvl3pPr>
            <a:lvl4pPr marL="1828800" marR="0" lvl="3" indent="-295275" algn="l" rtl="0">
              <a:lnSpc>
                <a:spcPct val="100000"/>
              </a:lnSpc>
              <a:spcBef>
                <a:spcPts val="800"/>
              </a:spcBef>
              <a:spcAft>
                <a:spcPts val="0"/>
              </a:spcAft>
              <a:buClr>
                <a:schemeClr val="lt1"/>
              </a:buClr>
              <a:buSzPts val="1050"/>
              <a:buFont typeface="Arial"/>
              <a:buChar char="§"/>
              <a:defRPr sz="1400" b="0" i="0" u="none" strike="noStrike" cap="none">
                <a:solidFill>
                  <a:schemeClr val="lt1"/>
                </a:solidFill>
                <a:latin typeface="Montserrat"/>
                <a:ea typeface="Montserrat"/>
                <a:cs typeface="Montserrat"/>
                <a:sym typeface="Montserrat"/>
              </a:defRPr>
            </a:lvl4pPr>
            <a:lvl5pPr marL="2286000" marR="0" lvl="4" indent="-281939" algn="l" rtl="0">
              <a:lnSpc>
                <a:spcPct val="100000"/>
              </a:lnSpc>
              <a:spcBef>
                <a:spcPts val="800"/>
              </a:spcBef>
              <a:spcAft>
                <a:spcPts val="0"/>
              </a:spcAft>
              <a:buClr>
                <a:schemeClr val="lt1"/>
              </a:buClr>
              <a:buSzPts val="840"/>
              <a:buFont typeface="Arial"/>
              <a:buChar char="o"/>
              <a:defRPr sz="1400" b="0" i="0" u="none" strike="noStrike" cap="none">
                <a:solidFill>
                  <a:schemeClr val="lt1"/>
                </a:solidFill>
                <a:latin typeface="Montserrat"/>
                <a:ea typeface="Montserrat"/>
                <a:cs typeface="Montserrat"/>
                <a:sym typeface="Montserrat"/>
              </a:defRPr>
            </a:lvl5pPr>
            <a:lvl6pPr marL="2743200" marR="0" lvl="5" indent="-317500" algn="l" rtl="0">
              <a:lnSpc>
                <a:spcPct val="100000"/>
              </a:lnSpc>
              <a:spcBef>
                <a:spcPts val="8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6pPr>
            <a:lvl7pPr marL="3200400" marR="0" lvl="6" indent="-317500" algn="l" rtl="0">
              <a:lnSpc>
                <a:spcPct val="100000"/>
              </a:lnSpc>
              <a:spcBef>
                <a:spcPts val="8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7pPr>
            <a:lvl8pPr marL="3657600" marR="0" lvl="7" indent="-317500" algn="l" rtl="0">
              <a:lnSpc>
                <a:spcPct val="100000"/>
              </a:lnSpc>
              <a:spcBef>
                <a:spcPts val="8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8pPr>
            <a:lvl9pPr marL="4114800" marR="0" lvl="8" indent="-317500" algn="l" rtl="0">
              <a:lnSpc>
                <a:spcPct val="100000"/>
              </a:lnSpc>
              <a:spcBef>
                <a:spcPts val="800"/>
              </a:spcBef>
              <a:spcAft>
                <a:spcPts val="800"/>
              </a:spcAft>
              <a:buClr>
                <a:schemeClr val="lt1"/>
              </a:buClr>
              <a:buSzPts val="1400"/>
              <a:buFont typeface="Arial"/>
              <a:buChar char="†"/>
              <a:defRPr sz="1400" b="0" i="0" u="none" strike="noStrike" cap="none">
                <a:solidFill>
                  <a:schemeClr val="lt1"/>
                </a:solidFill>
                <a:latin typeface="Arial"/>
                <a:ea typeface="Arial"/>
                <a:cs typeface="Arial"/>
                <a:sym typeface="Arial"/>
              </a:defRPr>
            </a:lvl9pPr>
          </a:lstStyle>
          <a:p>
            <a:endParaRPr dirty="0"/>
          </a:p>
        </p:txBody>
      </p:sp>
      <p:sp>
        <p:nvSpPr>
          <p:cNvPr id="43" name="Google Shape;43;p24"/>
          <p:cNvSpPr txBox="1">
            <a:spLocks noGrp="1"/>
          </p:cNvSpPr>
          <p:nvPr>
            <p:ph type="sldNum" idx="12"/>
          </p:nvPr>
        </p:nvSpPr>
        <p:spPr>
          <a:xfrm>
            <a:off x="457201" y="6400800"/>
            <a:ext cx="610880" cy="192024"/>
          </a:xfrm>
          <a:prstGeom prst="rect">
            <a:avLst/>
          </a:prstGeom>
          <a:noFill/>
          <a:ln>
            <a:noFill/>
          </a:ln>
        </p:spPr>
        <p:txBody>
          <a:bodyPr spcFirstLastPara="1" wrap="square" lIns="0" tIns="0" rIns="0" bIns="0" anchor="ctr" anchorCtr="0">
            <a:noAutofit/>
          </a:bodyPr>
          <a:lstStyle>
            <a:lvl1pPr marL="0" marR="0" lvl="0" indent="0" algn="l" rtl="0">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1pPr>
            <a:lvl2pPr marL="0" marR="0" lvl="1" indent="0" algn="l" rtl="0">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2pPr>
            <a:lvl3pPr marL="0" marR="0" lvl="2" indent="0" algn="l" rtl="0">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3pPr>
            <a:lvl4pPr marL="0" marR="0" lvl="3" indent="0" algn="l" rtl="0">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4pPr>
            <a:lvl5pPr marL="0" marR="0" lvl="4" indent="0" algn="l" rtl="0">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5pPr>
            <a:lvl6pPr marL="0" marR="0" lvl="5" indent="0" algn="l" rtl="0">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6pPr>
            <a:lvl7pPr marL="0" marR="0" lvl="6" indent="0" algn="l" rtl="0">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7pPr>
            <a:lvl8pPr marL="0" marR="0" lvl="7" indent="0" algn="l" rtl="0">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8pPr>
            <a:lvl9pPr marL="0" marR="0" lvl="8" indent="0" algn="l" rtl="0">
              <a:lnSpc>
                <a:spcPct val="125000"/>
              </a:lnSpc>
              <a:spcBef>
                <a:spcPts val="0"/>
              </a:spcBef>
              <a:spcAft>
                <a:spcPts val="0"/>
              </a:spcAft>
              <a:buClr>
                <a:srgbClr val="000000"/>
              </a:buClr>
              <a:buSzPts val="800"/>
              <a:buFont typeface="Arial"/>
              <a:buNone/>
              <a:defRPr sz="800" b="0" i="0" u="none" strike="noStrike" cap="none">
                <a:solidFill>
                  <a:schemeClr val="lt1"/>
                </a:solidFill>
                <a:latin typeface="Montserrat Light"/>
                <a:ea typeface="Montserrat Light"/>
                <a:cs typeface="Montserrat Light"/>
                <a:sym typeface="Montserrat Light"/>
              </a:defRPr>
            </a:lvl9pPr>
          </a:lstStyle>
          <a:p>
            <a:pPr marL="0" lvl="0" indent="0" algn="l" rtl="0">
              <a:spcBef>
                <a:spcPts val="0"/>
              </a:spcBef>
              <a:spcAft>
                <a:spcPts val="0"/>
              </a:spcAft>
              <a:buNone/>
            </a:pPr>
            <a:fld id="{00000000-1234-1234-1234-123412341234}" type="slidenum">
              <a:rPr lang="en-US"/>
              <a:t>‹#›</a:t>
            </a:fld>
            <a:endParaRPr dirty="0"/>
          </a:p>
        </p:txBody>
      </p:sp>
      <p:cxnSp>
        <p:nvCxnSpPr>
          <p:cNvPr id="44" name="Google Shape;44;p24"/>
          <p:cNvCxnSpPr/>
          <p:nvPr/>
        </p:nvCxnSpPr>
        <p:spPr>
          <a:xfrm>
            <a:off x="347754" y="6315689"/>
            <a:ext cx="10403170" cy="0"/>
          </a:xfrm>
          <a:prstGeom prst="straightConnector1">
            <a:avLst/>
          </a:prstGeom>
          <a:noFill/>
          <a:ln w="9525" cap="sq" cmpd="sng">
            <a:solidFill>
              <a:schemeClr val="dk1"/>
            </a:solidFill>
            <a:prstDash val="solid"/>
            <a:round/>
            <a:headEnd type="none" w="sm" len="sm"/>
            <a:tailEnd type="none" w="sm" len="sm"/>
          </a:ln>
        </p:spPr>
      </p:cxnSp>
      <p:pic>
        <p:nvPicPr>
          <p:cNvPr id="45" name="Google Shape;45;p24"/>
          <p:cNvPicPr preferRelativeResize="0"/>
          <p:nvPr/>
        </p:nvPicPr>
        <p:blipFill rotWithShape="1">
          <a:blip r:embed="rId3">
            <a:alphaModFix/>
          </a:blip>
          <a:srcRect/>
          <a:stretch/>
        </p:blipFill>
        <p:spPr>
          <a:xfrm>
            <a:off x="10845054" y="6002083"/>
            <a:ext cx="990676" cy="482955"/>
          </a:xfrm>
          <a:prstGeom prst="rect">
            <a:avLst/>
          </a:prstGeom>
          <a:noFill/>
          <a:ln>
            <a:noFill/>
          </a:ln>
        </p:spPr>
      </p:pic>
      <p:sp>
        <p:nvSpPr>
          <p:cNvPr id="46" name="Google Shape;46;p24"/>
          <p:cNvSpPr txBox="1"/>
          <p:nvPr/>
        </p:nvSpPr>
        <p:spPr>
          <a:xfrm>
            <a:off x="1068080" y="6400800"/>
            <a:ext cx="6180375"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dirty="0">
                <a:solidFill>
                  <a:schemeClr val="accent1"/>
                </a:solidFill>
                <a:latin typeface="Montserrat Light"/>
                <a:ea typeface="Montserrat Light"/>
                <a:cs typeface="Montserrat Light"/>
                <a:sym typeface="Montserrat Light"/>
              </a:rPr>
              <a:t>RINCONPARTNERS.COM  •  © 2021 RINCON PARTNERS, LLC </a:t>
            </a:r>
            <a:endParaRPr sz="1400" b="0" i="0" u="none" strike="noStrike" cap="none" dirty="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456">
          <p15:clr>
            <a:srgbClr val="F26B43"/>
          </p15:clr>
        </p15:guide>
        <p15:guide id="2" pos="219">
          <p15:clr>
            <a:srgbClr val="F26B43"/>
          </p15:clr>
        </p15:guide>
        <p15:guide id="3" pos="3983">
          <p15:clr>
            <a:srgbClr val="5ACBF0"/>
          </p15:clr>
        </p15:guide>
        <p15:guide id="4" pos="3695">
          <p15:clr>
            <a:srgbClr val="5ACBF0"/>
          </p15:clr>
        </p15:guide>
        <p15:guide id="5" orient="horz" pos="213">
          <p15:clr>
            <a:srgbClr val="F26B43"/>
          </p15:clr>
        </p15:guide>
        <p15:guide id="6" orient="horz" pos="4124">
          <p15:clr>
            <a:srgbClr val="F26B43"/>
          </p15:clr>
        </p15:guide>
        <p15:guide id="7" orient="horz" pos="1186">
          <p15:clr>
            <a:srgbClr val="F26B43"/>
          </p15:clr>
        </p15:guide>
        <p15:guide id="8" orient="horz" pos="3131">
          <p15:clr>
            <a:srgbClr val="F26B43"/>
          </p15:clr>
        </p15:guide>
        <p15:guide id="9" pos="3839">
          <p15:clr>
            <a:srgbClr val="F26B43"/>
          </p15:clr>
        </p15:guide>
        <p15:guide id="10" pos="2932">
          <p15:clr>
            <a:srgbClr val="F26B43"/>
          </p15:clr>
        </p15:guide>
        <p15:guide id="11" pos="2028">
          <p15:clr>
            <a:srgbClr val="F26B43"/>
          </p15:clr>
        </p15:guide>
        <p15:guide id="12" pos="1124">
          <p15:clr>
            <a:srgbClr val="F26B43"/>
          </p15:clr>
        </p15:guide>
        <p15:guide id="13" pos="5646">
          <p15:clr>
            <a:srgbClr val="F26B43"/>
          </p15:clr>
        </p15:guide>
        <p15:guide id="14" pos="6551">
          <p15:clr>
            <a:srgbClr val="F26B43"/>
          </p15:clr>
        </p15:guide>
        <p15:guide id="15" pos="4744">
          <p15:clr>
            <a:srgbClr val="F26B43"/>
          </p15:clr>
        </p15:guide>
        <p15:guide id="16" pos="982">
          <p15:clr>
            <a:srgbClr val="5ACBF0"/>
          </p15:clr>
        </p15:guide>
        <p15:guide id="17" pos="1271">
          <p15:clr>
            <a:srgbClr val="5ACBF0"/>
          </p15:clr>
        </p15:guide>
        <p15:guide id="18" pos="1886">
          <p15:clr>
            <a:srgbClr val="5ACBF0"/>
          </p15:clr>
        </p15:guide>
        <p15:guide id="19" pos="2174">
          <p15:clr>
            <a:srgbClr val="5ACBF0"/>
          </p15:clr>
        </p15:guide>
        <p15:guide id="20" pos="2791">
          <p15:clr>
            <a:srgbClr val="5ACBF0"/>
          </p15:clr>
        </p15:guide>
        <p15:guide id="21" pos="3079">
          <p15:clr>
            <a:srgbClr val="5ACBF0"/>
          </p15:clr>
        </p15:guide>
        <p15:guide id="22" pos="4602">
          <p15:clr>
            <a:srgbClr val="5ACBF0"/>
          </p15:clr>
        </p15:guide>
        <p15:guide id="23" pos="4885">
          <p15:clr>
            <a:srgbClr val="5ACBF0"/>
          </p15:clr>
        </p15:guide>
        <p15:guide id="24" pos="5504">
          <p15:clr>
            <a:srgbClr val="5ACBF0"/>
          </p15:clr>
        </p15:guide>
        <p15:guide id="25" pos="5791">
          <p15:clr>
            <a:srgbClr val="5ACBF0"/>
          </p15:clr>
        </p15:guide>
        <p15:guide id="26" pos="6410">
          <p15:clr>
            <a:srgbClr val="5ACBF0"/>
          </p15:clr>
        </p15:guide>
        <p15:guide id="27" pos="6696">
          <p15:clr>
            <a:srgbClr val="5ACBF0"/>
          </p15:clr>
        </p15:guide>
        <p15:guide id="28" orient="horz" pos="2160">
          <p15:clr>
            <a:srgbClr val="F26B43"/>
          </p15:clr>
        </p15:guide>
        <p15:guide id="29" orient="horz" pos="3881">
          <p15:clr>
            <a:srgbClr val="547EB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694736"/>
      </p:ext>
    </p:extLst>
  </p:cSld>
  <p:clrMap bg1="lt1" tx1="dk1" bg2="lt2" tx2="dk2" accent1="accent1" accent2="accent2" accent3="accent3" accent4="accent4" accent5="accent5" accent6="accent6" hlink="hlink" folHlink="folHlink"/>
  <p:sldLayoutIdLst>
    <p:sldLayoutId id="2147483658" r:id="rId1"/>
    <p:sldLayoutId id="214748365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240">
          <p15:clr>
            <a:srgbClr val="F26B43"/>
          </p15:clr>
        </p15:guide>
        <p15:guide id="4" orient="horz" pos="4080">
          <p15:clr>
            <a:srgbClr val="F26B43"/>
          </p15:clr>
        </p15:guide>
        <p15:guide id="5" pos="240">
          <p15:clr>
            <a:srgbClr val="F26B43"/>
          </p15:clr>
        </p15:guide>
        <p15:guide id="6" pos="74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image" Target="../media/image30.emf"/><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32.emf"/><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hyperlink" Target="mailto:bmcglynn@rinconpartners.com" TargetMode="External"/><Relationship Id="rId4" Type="http://schemas.openxmlformats.org/officeDocument/2006/relationships/hyperlink" Target="mailto:%20kmcallaster@rinconpartners.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3"/>
        <p:cNvGrpSpPr/>
        <p:nvPr/>
      </p:nvGrpSpPr>
      <p:grpSpPr>
        <a:xfrm>
          <a:off x="0" y="0"/>
          <a:ext cx="0" cy="0"/>
          <a:chOff x="0" y="0"/>
          <a:chExt cx="0" cy="0"/>
        </a:xfrm>
      </p:grpSpPr>
      <p:pic>
        <p:nvPicPr>
          <p:cNvPr id="3" name="Picture 2" descr="A swimming pool and a building&#10;&#10;AI-generated content may be incorrect.">
            <a:extLst>
              <a:ext uri="{FF2B5EF4-FFF2-40B4-BE49-F238E27FC236}">
                <a16:creationId xmlns:a16="http://schemas.microsoft.com/office/drawing/2014/main" id="{203C72E6-13EE-1873-96B2-FB9D7649373A}"/>
              </a:ext>
            </a:extLst>
          </p:cNvPr>
          <p:cNvPicPr>
            <a:picLocks noChangeAspect="1"/>
          </p:cNvPicPr>
          <p:nvPr/>
        </p:nvPicPr>
        <p:blipFill>
          <a:blip r:embed="rId3"/>
          <a:stretch>
            <a:fillRect/>
          </a:stretch>
        </p:blipFill>
        <p:spPr>
          <a:xfrm>
            <a:off x="0" y="-1"/>
            <a:ext cx="12192000" cy="8119871"/>
          </a:xfrm>
          <a:prstGeom prst="rect">
            <a:avLst/>
          </a:prstGeom>
        </p:spPr>
      </p:pic>
      <p:sp>
        <p:nvSpPr>
          <p:cNvPr id="55" name="Google Shape;55;p28"/>
          <p:cNvSpPr/>
          <p:nvPr/>
        </p:nvSpPr>
        <p:spPr>
          <a:xfrm rot="10800000">
            <a:off x="0" y="0"/>
            <a:ext cx="12192002" cy="7156598"/>
          </a:xfrm>
          <a:prstGeom prst="rect">
            <a:avLst/>
          </a:prstGeom>
          <a:gradFill>
            <a:gsLst>
              <a:gs pos="0">
                <a:srgbClr val="003C69">
                  <a:alpha val="0"/>
                </a:srgbClr>
              </a:gs>
              <a:gs pos="100000">
                <a:srgbClr val="003C69">
                  <a:alpha val="49411"/>
                </a:srgbClr>
              </a:gs>
            </a:gsLst>
            <a:lin ang="0" scaled="0"/>
          </a:gra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6" name="Google Shape;56;p28"/>
          <p:cNvSpPr/>
          <p:nvPr/>
        </p:nvSpPr>
        <p:spPr>
          <a:xfrm>
            <a:off x="1130223" y="1166750"/>
            <a:ext cx="7475894" cy="1754286"/>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5400" b="1" i="0" u="none" strike="noStrike" cap="none" dirty="0">
                <a:solidFill>
                  <a:schemeClr val="lt1"/>
                </a:solidFill>
                <a:latin typeface="Montserrat"/>
                <a:ea typeface="Montserrat"/>
                <a:cs typeface="Montserrat"/>
                <a:sym typeface="Montserrat"/>
              </a:rPr>
              <a:t>Rincon</a:t>
            </a:r>
            <a:r>
              <a:rPr lang="en-US" sz="5400" b="1" dirty="0">
                <a:solidFill>
                  <a:schemeClr val="lt1"/>
                </a:solidFill>
                <a:latin typeface="Montserrat"/>
                <a:ea typeface="Montserrat"/>
                <a:cs typeface="Montserrat"/>
                <a:sym typeface="Montserrat"/>
              </a:rPr>
              <a:t> </a:t>
            </a:r>
            <a:r>
              <a:rPr lang="en-US" sz="5400" b="1" i="0" u="none" strike="noStrike" cap="none" dirty="0">
                <a:solidFill>
                  <a:schemeClr val="lt1"/>
                </a:solidFill>
                <a:latin typeface="Montserrat"/>
                <a:ea typeface="Montserrat"/>
                <a:cs typeface="Montserrat"/>
                <a:sym typeface="Montserrat"/>
              </a:rPr>
              <a:t>Multifamily Fund II </a:t>
            </a:r>
            <a:endParaRPr sz="5400" b="1" i="0" u="none" strike="noStrike" cap="none" dirty="0">
              <a:solidFill>
                <a:schemeClr val="lt1"/>
              </a:solidFill>
              <a:latin typeface="Montserrat"/>
              <a:ea typeface="Montserrat"/>
              <a:cs typeface="Montserrat"/>
              <a:sym typeface="Montserrat"/>
            </a:endParaRPr>
          </a:p>
        </p:txBody>
      </p:sp>
      <p:sp>
        <p:nvSpPr>
          <p:cNvPr id="57" name="Google Shape;57;p28"/>
          <p:cNvSpPr/>
          <p:nvPr/>
        </p:nvSpPr>
        <p:spPr>
          <a:xfrm>
            <a:off x="1130223" y="800990"/>
            <a:ext cx="2847715" cy="26161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Montserrat SemiBold"/>
                <a:ea typeface="Montserrat SemiBold"/>
                <a:cs typeface="Montserrat SemiBold"/>
                <a:sym typeface="Montserrat SemiBold"/>
              </a:rPr>
              <a:t>RINCON CAPITAL ADVISORS</a:t>
            </a:r>
            <a:endParaRPr sz="1400" b="0" i="0" u="none" strike="noStrike" cap="none">
              <a:solidFill>
                <a:schemeClr val="lt1"/>
              </a:solidFill>
              <a:latin typeface="Arial"/>
              <a:ea typeface="Arial"/>
              <a:cs typeface="Arial"/>
              <a:sym typeface="Arial"/>
            </a:endParaRPr>
          </a:p>
        </p:txBody>
      </p:sp>
      <p:pic>
        <p:nvPicPr>
          <p:cNvPr id="58" name="Google Shape;58;p28"/>
          <p:cNvPicPr preferRelativeResize="0"/>
          <p:nvPr/>
        </p:nvPicPr>
        <p:blipFill rotWithShape="1">
          <a:blip r:embed="rId4">
            <a:alphaModFix/>
          </a:blip>
          <a:srcRect/>
          <a:stretch/>
        </p:blipFill>
        <p:spPr>
          <a:xfrm>
            <a:off x="1157931" y="3936965"/>
            <a:ext cx="3001106" cy="14630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4"/>
          <p:cNvPicPr preferRelativeResize="0"/>
          <p:nvPr/>
        </p:nvPicPr>
        <p:blipFill rotWithShape="1">
          <a:blip r:embed="rId3"/>
          <a:srcRect l="40037" t="246" r="-57515" b="508"/>
          <a:stretch/>
        </p:blipFill>
        <p:spPr>
          <a:xfrm>
            <a:off x="0" y="1"/>
            <a:ext cx="12188952" cy="6858000"/>
          </a:xfrm>
          <a:prstGeom prst="rect">
            <a:avLst/>
          </a:prstGeom>
          <a:noFill/>
          <a:ln>
            <a:noFill/>
          </a:ln>
        </p:spPr>
      </p:pic>
      <p:sp>
        <p:nvSpPr>
          <p:cNvPr id="215" name="Google Shape;215;p34"/>
          <p:cNvSpPr/>
          <p:nvPr/>
        </p:nvSpPr>
        <p:spPr>
          <a:xfrm>
            <a:off x="-3478" y="4722471"/>
            <a:ext cx="12188951" cy="2135530"/>
          </a:xfrm>
          <a:prstGeom prst="rect">
            <a:avLst/>
          </a:prstGeom>
          <a:gradFill>
            <a:gsLst>
              <a:gs pos="0">
                <a:srgbClr val="000000">
                  <a:alpha val="0"/>
                </a:srgbClr>
              </a:gs>
              <a:gs pos="100000">
                <a:srgbClr val="000000">
                  <a:alpha val="70588"/>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 name="Google Shape;107;p31">
            <a:extLst>
              <a:ext uri="{FF2B5EF4-FFF2-40B4-BE49-F238E27FC236}">
                <a16:creationId xmlns:a16="http://schemas.microsoft.com/office/drawing/2014/main" id="{BD04531C-2599-6AF1-9017-6DF6EEEE680A}"/>
              </a:ext>
            </a:extLst>
          </p:cNvPr>
          <p:cNvSpPr/>
          <p:nvPr/>
        </p:nvSpPr>
        <p:spPr>
          <a:xfrm>
            <a:off x="5637790" y="0"/>
            <a:ext cx="6554211" cy="6857991"/>
          </a:xfrm>
          <a:prstGeom prst="rect">
            <a:avLst/>
          </a:prstGeom>
          <a:solidFill>
            <a:schemeClr val="accent1"/>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25" name="Google Shape;117;p31">
            <a:extLst>
              <a:ext uri="{FF2B5EF4-FFF2-40B4-BE49-F238E27FC236}">
                <a16:creationId xmlns:a16="http://schemas.microsoft.com/office/drawing/2014/main" id="{EBCD73FF-8FD5-722F-23B8-6535FD167351}"/>
              </a:ext>
            </a:extLst>
          </p:cNvPr>
          <p:cNvPicPr preferRelativeResize="0"/>
          <p:nvPr/>
        </p:nvPicPr>
        <p:blipFill rotWithShape="1">
          <a:blip r:embed="rId4">
            <a:alphaModFix amt="25000"/>
          </a:blip>
          <a:srcRect l="45649" t="2094" r="50794" b="242"/>
          <a:stretch/>
        </p:blipFill>
        <p:spPr>
          <a:xfrm>
            <a:off x="5637790" y="19"/>
            <a:ext cx="443016" cy="6857981"/>
          </a:xfrm>
          <a:prstGeom prst="rect">
            <a:avLst/>
          </a:prstGeom>
          <a:noFill/>
          <a:ln>
            <a:noFill/>
          </a:ln>
        </p:spPr>
      </p:pic>
      <p:sp>
        <p:nvSpPr>
          <p:cNvPr id="217" name="Google Shape;217;p34"/>
          <p:cNvSpPr txBox="1">
            <a:spLocks noGrp="1"/>
          </p:cNvSpPr>
          <p:nvPr>
            <p:ph type="sldNum" idx="12"/>
          </p:nvPr>
        </p:nvSpPr>
        <p:spPr>
          <a:xfrm>
            <a:off x="548640" y="6400800"/>
            <a:ext cx="722839" cy="192024"/>
          </a:xfrm>
          <a:prstGeom prst="rect">
            <a:avLst/>
          </a:prstGeom>
          <a:noFill/>
          <a:ln>
            <a:noFill/>
          </a:ln>
        </p:spPr>
        <p:txBody>
          <a:bodyPr spcFirstLastPara="1" wrap="square" lIns="0" tIns="0" rIns="0" bIns="0" anchor="ctr" anchorCtr="0">
            <a:noAutofit/>
          </a:bodyPr>
          <a:lstStyle/>
          <a:p>
            <a:pPr marL="0" lvl="0" indent="0" algn="l" rtl="0">
              <a:lnSpc>
                <a:spcPct val="125000"/>
              </a:lnSpc>
              <a:spcBef>
                <a:spcPts val="0"/>
              </a:spcBef>
              <a:spcAft>
                <a:spcPts val="0"/>
              </a:spcAft>
              <a:buSzPts val="800"/>
              <a:buNone/>
            </a:pPr>
            <a:fld id="{00000000-1234-1234-1234-123412341234}" type="slidenum">
              <a:rPr lang="en-US">
                <a:solidFill>
                  <a:schemeClr val="lt1"/>
                </a:solidFill>
              </a:rPr>
              <a:t>10</a:t>
            </a:fld>
            <a:endParaRPr>
              <a:solidFill>
                <a:schemeClr val="lt1"/>
              </a:solidFill>
            </a:endParaRPr>
          </a:p>
        </p:txBody>
      </p:sp>
      <p:sp>
        <p:nvSpPr>
          <p:cNvPr id="218" name="Google Shape;218;p34"/>
          <p:cNvSpPr/>
          <p:nvPr/>
        </p:nvSpPr>
        <p:spPr>
          <a:xfrm>
            <a:off x="6675120" y="1957073"/>
            <a:ext cx="4902178" cy="1439266"/>
          </a:xfrm>
          <a:prstGeom prst="rect">
            <a:avLst/>
          </a:prstGeom>
          <a:noFill/>
          <a:ln>
            <a:noFill/>
          </a:ln>
        </p:spPr>
        <p:txBody>
          <a:bodyPr spcFirstLastPara="1" wrap="square" lIns="0" tIns="0" rIns="91425" bIns="45700" anchor="t" anchorCtr="0">
            <a:noAutofit/>
          </a:bodyPr>
          <a:lstStyle/>
          <a:p>
            <a:pPr marL="0" marR="0" lvl="0" indent="0" algn="l" rtl="0">
              <a:lnSpc>
                <a:spcPct val="153333"/>
              </a:lnSpc>
              <a:spcBef>
                <a:spcPts val="0"/>
              </a:spcBef>
              <a:spcAft>
                <a:spcPts val="0"/>
              </a:spcAft>
              <a:buClr>
                <a:srgbClr val="000000"/>
              </a:buClr>
              <a:buSzPts val="1200"/>
              <a:buFont typeface="Arial"/>
              <a:buNone/>
            </a:pPr>
            <a:r>
              <a:rPr lang="en-US" sz="1200" b="0" i="0" u="none" strike="noStrike" cap="none" dirty="0">
                <a:solidFill>
                  <a:schemeClr val="lt1"/>
                </a:solidFill>
                <a:latin typeface="Montserrat"/>
                <a:ea typeface="Montserrat"/>
                <a:cs typeface="Montserrat"/>
                <a:sym typeface="Montserrat"/>
              </a:rPr>
              <a:t>The Rincon team will draw on an </a:t>
            </a:r>
            <a:r>
              <a:rPr lang="en-US" sz="1200" b="1" i="0" u="none" strike="noStrike" cap="none" dirty="0">
                <a:solidFill>
                  <a:schemeClr val="bg1"/>
                </a:solidFill>
                <a:latin typeface="Montserrat SemiBold"/>
                <a:ea typeface="Montserrat SemiBold"/>
                <a:cs typeface="Montserrat SemiBold"/>
                <a:sym typeface="Montserrat SemiBold"/>
              </a:rPr>
              <a:t>extensive network</a:t>
            </a:r>
            <a:br>
              <a:rPr lang="en-US" sz="1200" b="1" i="0" u="none" strike="noStrike" cap="none" dirty="0">
                <a:solidFill>
                  <a:schemeClr val="accent5"/>
                </a:solidFill>
                <a:latin typeface="Montserrat SemiBold"/>
                <a:ea typeface="Montserrat SemiBold"/>
                <a:cs typeface="Montserrat SemiBold"/>
                <a:sym typeface="Montserrat SemiBold"/>
              </a:rPr>
            </a:br>
            <a:r>
              <a:rPr lang="en-US" sz="1200" b="0" i="0" u="none" strike="noStrike" cap="none" dirty="0">
                <a:solidFill>
                  <a:schemeClr val="lt1"/>
                </a:solidFill>
                <a:latin typeface="Montserrat"/>
                <a:ea typeface="Montserrat"/>
                <a:cs typeface="Montserrat"/>
                <a:sym typeface="Montserrat"/>
              </a:rPr>
              <a:t>of commercial real estate brokers in the target regions</a:t>
            </a:r>
            <a:br>
              <a:rPr lang="en-US" sz="1200" b="0" i="0" u="none" strike="noStrike" cap="none" dirty="0">
                <a:solidFill>
                  <a:schemeClr val="lt1"/>
                </a:solidFill>
                <a:latin typeface="Montserrat"/>
                <a:ea typeface="Montserrat"/>
                <a:cs typeface="Montserrat"/>
                <a:sym typeface="Montserrat"/>
              </a:rPr>
            </a:br>
            <a:r>
              <a:rPr lang="en-US" sz="1200" b="0" i="0" u="none" strike="noStrike" cap="none" dirty="0">
                <a:solidFill>
                  <a:schemeClr val="lt1"/>
                </a:solidFill>
                <a:latin typeface="Montserrat"/>
                <a:ea typeface="Montserrat"/>
                <a:cs typeface="Montserrat"/>
                <a:sym typeface="Montserrat"/>
              </a:rPr>
              <a:t>to identify high-potential properties as well as its deep knowledge of its target markets to identify potential</a:t>
            </a:r>
            <a:br>
              <a:rPr lang="en-US" sz="1200" b="0" i="0" u="none" strike="noStrike" cap="none" dirty="0">
                <a:solidFill>
                  <a:schemeClr val="lt1"/>
                </a:solidFill>
                <a:latin typeface="Montserrat"/>
                <a:ea typeface="Montserrat"/>
                <a:cs typeface="Montserrat"/>
                <a:sym typeface="Montserrat"/>
              </a:rPr>
            </a:br>
            <a:r>
              <a:rPr lang="en-US" sz="1200" b="0" i="0" u="none" strike="noStrike" cap="none" dirty="0">
                <a:solidFill>
                  <a:schemeClr val="lt1"/>
                </a:solidFill>
                <a:latin typeface="Montserrat"/>
                <a:ea typeface="Montserrat"/>
                <a:cs typeface="Montserrat"/>
                <a:sym typeface="Montserrat"/>
              </a:rPr>
              <a:t>off-market transactions.</a:t>
            </a:r>
            <a:endParaRPr sz="1400" b="0" i="0" u="none" strike="noStrike" cap="none" dirty="0">
              <a:solidFill>
                <a:srgbClr val="000000"/>
              </a:solidFill>
              <a:latin typeface="Arial"/>
              <a:ea typeface="Arial"/>
              <a:cs typeface="Arial"/>
              <a:sym typeface="Arial"/>
            </a:endParaRPr>
          </a:p>
        </p:txBody>
      </p:sp>
      <p:sp>
        <p:nvSpPr>
          <p:cNvPr id="219" name="Google Shape;219;p34"/>
          <p:cNvSpPr txBox="1"/>
          <p:nvPr/>
        </p:nvSpPr>
        <p:spPr>
          <a:xfrm>
            <a:off x="5625885" y="-147234"/>
            <a:ext cx="0" cy="0"/>
          </a:xfrm>
          <a:prstGeom prst="rect">
            <a:avLst/>
          </a:prstGeom>
          <a:noFill/>
          <a:ln>
            <a:noFill/>
          </a:ln>
        </p:spPr>
        <p:txBody>
          <a:bodyPr spcFirstLastPara="1" wrap="square" lIns="0" tIns="0" rIns="0" bIns="0"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endParaRPr sz="2400" b="0" i="0" u="none" strike="noStrike" cap="none">
              <a:solidFill>
                <a:schemeClr val="dk1"/>
              </a:solidFill>
              <a:latin typeface="Arial"/>
              <a:ea typeface="Arial"/>
              <a:cs typeface="Arial"/>
              <a:sym typeface="Arial"/>
            </a:endParaRPr>
          </a:p>
        </p:txBody>
      </p:sp>
      <p:grpSp>
        <p:nvGrpSpPr>
          <p:cNvPr id="221" name="Google Shape;221;p34"/>
          <p:cNvGrpSpPr/>
          <p:nvPr/>
        </p:nvGrpSpPr>
        <p:grpSpPr>
          <a:xfrm>
            <a:off x="731520" y="5486400"/>
            <a:ext cx="2494075" cy="613251"/>
            <a:chOff x="1063404" y="5207777"/>
            <a:chExt cx="2494075" cy="613251"/>
          </a:xfrm>
        </p:grpSpPr>
        <p:sp>
          <p:nvSpPr>
            <p:cNvPr id="222" name="Google Shape;222;p34"/>
            <p:cNvSpPr/>
            <p:nvPr/>
          </p:nvSpPr>
          <p:spPr>
            <a:xfrm>
              <a:off x="1063404" y="5207777"/>
              <a:ext cx="2494075" cy="265174"/>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1000" b="1" i="0" u="none" strike="noStrike" cap="none" dirty="0">
                  <a:solidFill>
                    <a:schemeClr val="lt1"/>
                  </a:solidFill>
                  <a:latin typeface="Montserrat SemiBold"/>
                  <a:ea typeface="Montserrat SemiBold"/>
                  <a:cs typeface="Montserrat SemiBold"/>
                  <a:sym typeface="Montserrat SemiBold"/>
                </a:rPr>
                <a:t>DECATUR FLATS</a:t>
              </a:r>
              <a:endParaRPr dirty="0"/>
            </a:p>
          </p:txBody>
        </p:sp>
        <p:cxnSp>
          <p:nvCxnSpPr>
            <p:cNvPr id="223" name="Google Shape;223;p34"/>
            <p:cNvCxnSpPr/>
            <p:nvPr/>
          </p:nvCxnSpPr>
          <p:spPr>
            <a:xfrm>
              <a:off x="1063404" y="5472953"/>
              <a:ext cx="2286000" cy="0"/>
            </a:xfrm>
            <a:prstGeom prst="straightConnector1">
              <a:avLst/>
            </a:prstGeom>
            <a:noFill/>
            <a:ln w="9525" cap="flat" cmpd="sng">
              <a:solidFill>
                <a:schemeClr val="lt1"/>
              </a:solidFill>
              <a:prstDash val="solid"/>
              <a:round/>
              <a:headEnd type="none" w="sm" len="sm"/>
              <a:tailEnd type="none" w="sm" len="sm"/>
            </a:ln>
          </p:spPr>
        </p:cxnSp>
        <p:sp>
          <p:nvSpPr>
            <p:cNvPr id="224" name="Google Shape;224;p34"/>
            <p:cNvSpPr/>
            <p:nvPr/>
          </p:nvSpPr>
          <p:spPr>
            <a:xfrm>
              <a:off x="1523664" y="5513292"/>
              <a:ext cx="1825740" cy="307736"/>
            </a:xfrm>
            <a:prstGeom prst="rect">
              <a:avLst/>
            </a:prstGeom>
            <a:noFill/>
            <a:ln>
              <a:noFill/>
            </a:ln>
          </p:spPr>
          <p:txBody>
            <a:bodyPr spcFirstLastPara="1" wrap="square" lIns="0" tIns="45700" rIns="0" bIns="45700" anchor="t" anchorCtr="0">
              <a:noAutofit/>
            </a:bodyPr>
            <a:lstStyle/>
            <a:p>
              <a:pPr marL="0" marR="0" lvl="0" indent="0" algn="r" rtl="0">
                <a:lnSpc>
                  <a:spcPct val="100000"/>
                </a:lnSpc>
                <a:spcBef>
                  <a:spcPts val="0"/>
                </a:spcBef>
                <a:spcAft>
                  <a:spcPts val="0"/>
                </a:spcAft>
                <a:buClr>
                  <a:srgbClr val="000000"/>
                </a:buClr>
                <a:buSzPts val="700"/>
                <a:buFont typeface="Arial"/>
                <a:buNone/>
              </a:pPr>
              <a:r>
                <a:rPr lang="en-US" sz="1000" b="1" i="0" u="none" strike="noStrike" cap="none">
                  <a:solidFill>
                    <a:schemeClr val="lt1"/>
                  </a:solidFill>
                  <a:latin typeface="Montserrat SemiBold"/>
                  <a:ea typeface="Montserrat SemiBold"/>
                  <a:cs typeface="Montserrat SemiBold"/>
                  <a:sym typeface="Montserrat SemiBold"/>
                </a:rPr>
                <a:t>Decatur, GA</a:t>
              </a:r>
              <a:endParaRPr sz="2000" b="1" i="0" u="none" strike="noStrike" cap="none">
                <a:solidFill>
                  <a:schemeClr val="lt1"/>
                </a:solidFill>
                <a:latin typeface="Montserrat SemiBold"/>
                <a:ea typeface="Montserrat SemiBold"/>
                <a:cs typeface="Montserrat SemiBold"/>
                <a:sym typeface="Montserrat SemiBold"/>
              </a:endParaRPr>
            </a:p>
          </p:txBody>
        </p:sp>
      </p:grpSp>
      <p:pic>
        <p:nvPicPr>
          <p:cNvPr id="225" name="Google Shape;225;p34"/>
          <p:cNvPicPr preferRelativeResize="0"/>
          <p:nvPr/>
        </p:nvPicPr>
        <p:blipFill rotWithShape="1">
          <a:blip r:embed="rId5">
            <a:alphaModFix/>
          </a:blip>
          <a:srcRect/>
          <a:stretch/>
        </p:blipFill>
        <p:spPr>
          <a:xfrm>
            <a:off x="10842474" y="6000825"/>
            <a:ext cx="996696" cy="485889"/>
          </a:xfrm>
          <a:prstGeom prst="rect">
            <a:avLst/>
          </a:prstGeom>
          <a:noFill/>
          <a:ln>
            <a:noFill/>
          </a:ln>
        </p:spPr>
      </p:pic>
      <p:pic>
        <p:nvPicPr>
          <p:cNvPr id="226" name="Google Shape;226;p34"/>
          <p:cNvPicPr preferRelativeResize="0"/>
          <p:nvPr/>
        </p:nvPicPr>
        <p:blipFill rotWithShape="1">
          <a:blip r:embed="rId4">
            <a:alphaModFix amt="25000"/>
          </a:blip>
          <a:srcRect l="45649" t="2094" r="50794" b="242"/>
          <a:stretch/>
        </p:blipFill>
        <p:spPr>
          <a:xfrm>
            <a:off x="-892068" y="-17033"/>
            <a:ext cx="443016" cy="6857981"/>
          </a:xfrm>
          <a:prstGeom prst="rect">
            <a:avLst/>
          </a:prstGeom>
          <a:noFill/>
          <a:ln>
            <a:noFill/>
          </a:ln>
        </p:spPr>
      </p:pic>
      <p:sp>
        <p:nvSpPr>
          <p:cNvPr id="227" name="Google Shape;227;p34"/>
          <p:cNvSpPr txBox="1"/>
          <p:nvPr/>
        </p:nvSpPr>
        <p:spPr>
          <a:xfrm>
            <a:off x="731520" y="6400800"/>
            <a:ext cx="3291840"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RINCONPARTNERS.COM  •  © 2025 RINCON PARTNERS, LLC</a:t>
            </a:r>
            <a:endParaRPr sz="1400" b="0" i="0" u="none" strike="noStrike" cap="none" dirty="0">
              <a:solidFill>
                <a:schemeClr val="lt1"/>
              </a:solidFill>
              <a:latin typeface="Arial"/>
              <a:ea typeface="Arial"/>
              <a:cs typeface="Arial"/>
              <a:sym typeface="Arial"/>
            </a:endParaRPr>
          </a:p>
        </p:txBody>
      </p:sp>
      <p:sp>
        <p:nvSpPr>
          <p:cNvPr id="3" name="Google Shape;242;p8">
            <a:extLst>
              <a:ext uri="{FF2B5EF4-FFF2-40B4-BE49-F238E27FC236}">
                <a16:creationId xmlns:a16="http://schemas.microsoft.com/office/drawing/2014/main" id="{85B0A29C-0AF6-8BB1-CDDA-C5D3DC0F34F0}"/>
              </a:ext>
            </a:extLst>
          </p:cNvPr>
          <p:cNvSpPr/>
          <p:nvPr/>
        </p:nvSpPr>
        <p:spPr>
          <a:xfrm>
            <a:off x="10021988" y="4604357"/>
            <a:ext cx="1466141" cy="510712"/>
          </a:xfrm>
          <a:prstGeom prst="rect">
            <a:avLst/>
          </a:prstGeom>
          <a:noFill/>
          <a:ln>
            <a:noFill/>
          </a:ln>
        </p:spPr>
        <p:txBody>
          <a:bodyPr spcFirstLastPara="1" wrap="square" lIns="91440" tIns="0" rIns="91440" bIns="0" anchor="t" anchorCtr="0">
            <a:noAutofit/>
          </a:bodyPr>
          <a:lstStyle/>
          <a:p>
            <a:pPr marL="6350" lvl="1" algn="ctr">
              <a:buSzPts val="1200"/>
            </a:pPr>
            <a:r>
              <a:rPr lang="en-US" sz="1050" dirty="0">
                <a:solidFill>
                  <a:schemeClr val="lt1"/>
                </a:solidFill>
                <a:latin typeface="Lato" panose="020F0502020204030203" pitchFamily="34" charset="0"/>
                <a:ea typeface="Lato" panose="020F0502020204030203" pitchFamily="34" charset="0"/>
                <a:cs typeface="Lato" panose="020F0502020204030203" pitchFamily="34" charset="0"/>
                <a:sym typeface="Montserrat"/>
              </a:rPr>
              <a:t>Area</a:t>
            </a:r>
            <a:br>
              <a:rPr lang="en-US" sz="1050" dirty="0">
                <a:solidFill>
                  <a:schemeClr val="lt1"/>
                </a:solidFill>
                <a:latin typeface="Lato" panose="020F0502020204030203" pitchFamily="34" charset="0"/>
                <a:ea typeface="Lato" panose="020F0502020204030203" pitchFamily="34" charset="0"/>
                <a:cs typeface="Lato" panose="020F0502020204030203" pitchFamily="34" charset="0"/>
                <a:sym typeface="Montserrat"/>
              </a:rPr>
            </a:br>
            <a:r>
              <a:rPr lang="en-US" sz="1050" dirty="0">
                <a:solidFill>
                  <a:schemeClr val="lt1"/>
                </a:solidFill>
                <a:latin typeface="Lato" panose="020F0502020204030203" pitchFamily="34" charset="0"/>
                <a:ea typeface="Lato" panose="020F0502020204030203" pitchFamily="34" charset="0"/>
                <a:cs typeface="Lato" panose="020F0502020204030203" pitchFamily="34" charset="0"/>
                <a:sym typeface="Montserrat"/>
              </a:rPr>
              <a:t>demand</a:t>
            </a:r>
            <a:endParaRPr sz="105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grpSp>
        <p:nvGrpSpPr>
          <p:cNvPr id="4" name="Google Shape;243;p8">
            <a:extLst>
              <a:ext uri="{FF2B5EF4-FFF2-40B4-BE49-F238E27FC236}">
                <a16:creationId xmlns:a16="http://schemas.microsoft.com/office/drawing/2014/main" id="{7DA43BF7-4A1C-E7D4-BB15-FA9276DF9DA5}"/>
              </a:ext>
            </a:extLst>
          </p:cNvPr>
          <p:cNvGrpSpPr>
            <a:grpSpLocks noChangeAspect="1"/>
          </p:cNvGrpSpPr>
          <p:nvPr/>
        </p:nvGrpSpPr>
        <p:grpSpPr>
          <a:xfrm>
            <a:off x="10343578" y="3637011"/>
            <a:ext cx="822960" cy="822960"/>
            <a:chOff x="5381571" y="3100577"/>
            <a:chExt cx="717029" cy="717029"/>
          </a:xfrm>
        </p:grpSpPr>
        <p:sp>
          <p:nvSpPr>
            <p:cNvPr id="5" name="Google Shape;244;p8">
              <a:extLst>
                <a:ext uri="{FF2B5EF4-FFF2-40B4-BE49-F238E27FC236}">
                  <a16:creationId xmlns:a16="http://schemas.microsoft.com/office/drawing/2014/main" id="{AA2DA7DA-167A-6C99-045F-658EDE677E26}"/>
                </a:ext>
              </a:extLst>
            </p:cNvPr>
            <p:cNvSpPr/>
            <p:nvPr/>
          </p:nvSpPr>
          <p:spPr>
            <a:xfrm>
              <a:off x="5381571" y="3100577"/>
              <a:ext cx="717029" cy="717029"/>
            </a:xfrm>
            <a:prstGeom prst="ellipse">
              <a:avLst/>
            </a:prstGeom>
            <a:noFill/>
            <a:ln w="1905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 name="Google Shape;245;p8">
              <a:extLst>
                <a:ext uri="{FF2B5EF4-FFF2-40B4-BE49-F238E27FC236}">
                  <a16:creationId xmlns:a16="http://schemas.microsoft.com/office/drawing/2014/main" id="{1C8041BD-C2B3-B799-2EEB-62E822821B5E}"/>
                </a:ext>
              </a:extLst>
            </p:cNvPr>
            <p:cNvPicPr preferRelativeResize="0"/>
            <p:nvPr/>
          </p:nvPicPr>
          <p:blipFill rotWithShape="1">
            <a:blip r:embed="rId6">
              <a:alphaModFix/>
            </a:blip>
            <a:srcRect b="16706"/>
            <a:stretch/>
          </p:blipFill>
          <p:spPr>
            <a:xfrm>
              <a:off x="5402604" y="3183692"/>
              <a:ext cx="674964" cy="562209"/>
            </a:xfrm>
            <a:prstGeom prst="rect">
              <a:avLst/>
            </a:prstGeom>
            <a:noFill/>
            <a:ln>
              <a:noFill/>
            </a:ln>
          </p:spPr>
        </p:pic>
      </p:grpSp>
      <p:sp>
        <p:nvSpPr>
          <p:cNvPr id="8" name="Google Shape;247;p8">
            <a:extLst>
              <a:ext uri="{FF2B5EF4-FFF2-40B4-BE49-F238E27FC236}">
                <a16:creationId xmlns:a16="http://schemas.microsoft.com/office/drawing/2014/main" id="{88D06AB2-F528-9E5D-85A2-037B9A2F391E}"/>
              </a:ext>
            </a:extLst>
          </p:cNvPr>
          <p:cNvSpPr/>
          <p:nvPr/>
        </p:nvSpPr>
        <p:spPr>
          <a:xfrm>
            <a:off x="8823229" y="4604357"/>
            <a:ext cx="1466141" cy="611686"/>
          </a:xfrm>
          <a:prstGeom prst="rect">
            <a:avLst/>
          </a:prstGeom>
          <a:noFill/>
          <a:ln>
            <a:noFill/>
          </a:ln>
        </p:spPr>
        <p:txBody>
          <a:bodyPr spcFirstLastPara="1" wrap="square" lIns="91440" tIns="0" rIns="91440" bIns="0" anchor="t" anchorCtr="0">
            <a:noAutofit/>
          </a:bodyPr>
          <a:lstStyle/>
          <a:p>
            <a:pPr marL="6350" lvl="1" algn="ctr">
              <a:buSzPts val="1200"/>
            </a:pPr>
            <a:r>
              <a:rPr lang="en-US" sz="1050" dirty="0">
                <a:solidFill>
                  <a:schemeClr val="lt1"/>
                </a:solidFill>
                <a:latin typeface="Lato" panose="020F0502020204030203" pitchFamily="34" charset="0"/>
                <a:ea typeface="Lato" panose="020F0502020204030203" pitchFamily="34" charset="0"/>
                <a:cs typeface="Lato" panose="020F0502020204030203" pitchFamily="34" charset="0"/>
                <a:sym typeface="Montserrat"/>
              </a:rPr>
              <a:t>Strong market</a:t>
            </a:r>
            <a:br>
              <a:rPr lang="en-US" sz="1050" dirty="0">
                <a:solidFill>
                  <a:schemeClr val="lt1"/>
                </a:solidFill>
                <a:latin typeface="Lato" panose="020F0502020204030203" pitchFamily="34" charset="0"/>
                <a:ea typeface="Lato" panose="020F0502020204030203" pitchFamily="34" charset="0"/>
                <a:cs typeface="Lato" panose="020F0502020204030203" pitchFamily="34" charset="0"/>
                <a:sym typeface="Montserrat"/>
              </a:rPr>
            </a:br>
            <a:r>
              <a:rPr lang="en-US" sz="1050" dirty="0">
                <a:solidFill>
                  <a:schemeClr val="lt1"/>
                </a:solidFill>
                <a:latin typeface="Lato" panose="020F0502020204030203" pitchFamily="34" charset="0"/>
                <a:ea typeface="Lato" panose="020F0502020204030203" pitchFamily="34" charset="0"/>
                <a:cs typeface="Lato" panose="020F0502020204030203" pitchFamily="34" charset="0"/>
                <a:sym typeface="Montserrat"/>
              </a:rPr>
              <a:t>fundamentals</a:t>
            </a:r>
            <a:endParaRPr sz="105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grpSp>
        <p:nvGrpSpPr>
          <p:cNvPr id="9" name="Google Shape;248;p8">
            <a:extLst>
              <a:ext uri="{FF2B5EF4-FFF2-40B4-BE49-F238E27FC236}">
                <a16:creationId xmlns:a16="http://schemas.microsoft.com/office/drawing/2014/main" id="{CAB2208D-F940-535C-3BFD-94737BDC7B5E}"/>
              </a:ext>
            </a:extLst>
          </p:cNvPr>
          <p:cNvGrpSpPr>
            <a:grpSpLocks noChangeAspect="1"/>
          </p:cNvGrpSpPr>
          <p:nvPr/>
        </p:nvGrpSpPr>
        <p:grpSpPr>
          <a:xfrm>
            <a:off x="9144819" y="3637011"/>
            <a:ext cx="822960" cy="822960"/>
            <a:chOff x="5381571" y="3100577"/>
            <a:chExt cx="717029" cy="717029"/>
          </a:xfrm>
        </p:grpSpPr>
        <p:sp>
          <p:nvSpPr>
            <p:cNvPr id="10" name="Google Shape;249;p8">
              <a:extLst>
                <a:ext uri="{FF2B5EF4-FFF2-40B4-BE49-F238E27FC236}">
                  <a16:creationId xmlns:a16="http://schemas.microsoft.com/office/drawing/2014/main" id="{678309B7-BEB1-8212-C1BE-FFFA91CFC67C}"/>
                </a:ext>
              </a:extLst>
            </p:cNvPr>
            <p:cNvSpPr/>
            <p:nvPr/>
          </p:nvSpPr>
          <p:spPr>
            <a:xfrm>
              <a:off x="5381571" y="3100577"/>
              <a:ext cx="717029" cy="717029"/>
            </a:xfrm>
            <a:prstGeom prst="ellipse">
              <a:avLst/>
            </a:prstGeom>
            <a:noFill/>
            <a:ln w="1905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 name="Google Shape;250;p8">
              <a:extLst>
                <a:ext uri="{FF2B5EF4-FFF2-40B4-BE49-F238E27FC236}">
                  <a16:creationId xmlns:a16="http://schemas.microsoft.com/office/drawing/2014/main" id="{D416EEA7-C28F-ADF2-6E12-0361D977B134}"/>
                </a:ext>
              </a:extLst>
            </p:cNvPr>
            <p:cNvPicPr preferRelativeResize="0"/>
            <p:nvPr/>
          </p:nvPicPr>
          <p:blipFill rotWithShape="1">
            <a:blip r:embed="rId7">
              <a:alphaModFix/>
            </a:blip>
            <a:srcRect/>
            <a:stretch/>
          </p:blipFill>
          <p:spPr>
            <a:xfrm>
              <a:off x="5483131" y="3231396"/>
              <a:ext cx="502821" cy="502821"/>
            </a:xfrm>
            <a:prstGeom prst="rect">
              <a:avLst/>
            </a:prstGeom>
            <a:noFill/>
            <a:ln>
              <a:noFill/>
            </a:ln>
          </p:spPr>
        </p:pic>
      </p:grpSp>
      <p:sp>
        <p:nvSpPr>
          <p:cNvPr id="13" name="Google Shape;252;p8">
            <a:extLst>
              <a:ext uri="{FF2B5EF4-FFF2-40B4-BE49-F238E27FC236}">
                <a16:creationId xmlns:a16="http://schemas.microsoft.com/office/drawing/2014/main" id="{8E06FB88-0C70-5AEE-0924-0CBB4E837DFA}"/>
              </a:ext>
            </a:extLst>
          </p:cNvPr>
          <p:cNvSpPr/>
          <p:nvPr/>
        </p:nvSpPr>
        <p:spPr>
          <a:xfrm>
            <a:off x="7631062" y="4604357"/>
            <a:ext cx="1466140" cy="510712"/>
          </a:xfrm>
          <a:prstGeom prst="rect">
            <a:avLst/>
          </a:prstGeom>
          <a:noFill/>
          <a:ln>
            <a:noFill/>
          </a:ln>
        </p:spPr>
        <p:txBody>
          <a:bodyPr spcFirstLastPara="1" wrap="square" lIns="91440" tIns="0" rIns="91440" bIns="0" anchor="t" anchorCtr="0">
            <a:noAutofit/>
          </a:bodyPr>
          <a:lstStyle/>
          <a:p>
            <a:pPr marL="6350" lvl="1" algn="ctr">
              <a:buSzPts val="1200"/>
            </a:pPr>
            <a:r>
              <a:rPr lang="en-US" sz="1050" dirty="0">
                <a:solidFill>
                  <a:schemeClr val="lt1"/>
                </a:solidFill>
                <a:latin typeface="Lato" panose="020F0502020204030203" pitchFamily="34" charset="0"/>
                <a:ea typeface="Lato" panose="020F0502020204030203" pitchFamily="34" charset="0"/>
                <a:cs typeface="Lato" panose="020F0502020204030203" pitchFamily="34" charset="0"/>
                <a:sym typeface="Montserrat"/>
              </a:rPr>
              <a:t>Geographic</a:t>
            </a:r>
            <a:br>
              <a:rPr lang="en-US" sz="1050" dirty="0">
                <a:solidFill>
                  <a:schemeClr val="lt1"/>
                </a:solidFill>
                <a:latin typeface="Lato" panose="020F0502020204030203" pitchFamily="34" charset="0"/>
                <a:ea typeface="Lato" panose="020F0502020204030203" pitchFamily="34" charset="0"/>
                <a:cs typeface="Lato" panose="020F0502020204030203" pitchFamily="34" charset="0"/>
                <a:sym typeface="Montserrat"/>
              </a:rPr>
            </a:br>
            <a:r>
              <a:rPr lang="en-US" sz="1050" dirty="0">
                <a:solidFill>
                  <a:schemeClr val="lt1"/>
                </a:solidFill>
                <a:latin typeface="Lato" panose="020F0502020204030203" pitchFamily="34" charset="0"/>
                <a:ea typeface="Lato" panose="020F0502020204030203" pitchFamily="34" charset="0"/>
                <a:cs typeface="Lato" panose="020F0502020204030203" pitchFamily="34" charset="0"/>
                <a:sym typeface="Montserrat"/>
              </a:rPr>
              <a:t>diversification</a:t>
            </a:r>
            <a:endParaRPr sz="1050" dirty="0">
              <a:solidFill>
                <a:schemeClr val="lt1"/>
              </a:solidFill>
              <a:latin typeface="Lato" panose="020F0502020204030203" pitchFamily="34" charset="0"/>
              <a:ea typeface="Lato" panose="020F0502020204030203" pitchFamily="34" charset="0"/>
              <a:cs typeface="Lato" panose="020F0502020204030203" pitchFamily="34" charset="0"/>
            </a:endParaRPr>
          </a:p>
        </p:txBody>
      </p:sp>
      <p:grpSp>
        <p:nvGrpSpPr>
          <p:cNvPr id="14" name="Google Shape;253;p8">
            <a:extLst>
              <a:ext uri="{FF2B5EF4-FFF2-40B4-BE49-F238E27FC236}">
                <a16:creationId xmlns:a16="http://schemas.microsoft.com/office/drawing/2014/main" id="{30B2864B-BB6F-7BB8-EB6C-085ACF684FFC}"/>
              </a:ext>
            </a:extLst>
          </p:cNvPr>
          <p:cNvGrpSpPr>
            <a:grpSpLocks noChangeAspect="1"/>
          </p:cNvGrpSpPr>
          <p:nvPr/>
        </p:nvGrpSpPr>
        <p:grpSpPr>
          <a:xfrm>
            <a:off x="7952652" y="3637010"/>
            <a:ext cx="822960" cy="822960"/>
            <a:chOff x="5381571" y="3100577"/>
            <a:chExt cx="717029" cy="717029"/>
          </a:xfrm>
        </p:grpSpPr>
        <p:sp>
          <p:nvSpPr>
            <p:cNvPr id="15" name="Google Shape;254;p8">
              <a:extLst>
                <a:ext uri="{FF2B5EF4-FFF2-40B4-BE49-F238E27FC236}">
                  <a16:creationId xmlns:a16="http://schemas.microsoft.com/office/drawing/2014/main" id="{2597436C-005D-42E6-5D52-EE1BB29A76C8}"/>
                </a:ext>
              </a:extLst>
            </p:cNvPr>
            <p:cNvSpPr/>
            <p:nvPr/>
          </p:nvSpPr>
          <p:spPr>
            <a:xfrm>
              <a:off x="5381571" y="3100577"/>
              <a:ext cx="717029" cy="717029"/>
            </a:xfrm>
            <a:prstGeom prst="ellipse">
              <a:avLst/>
            </a:prstGeom>
            <a:noFill/>
            <a:ln w="1905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 name="Google Shape;255;p8">
              <a:extLst>
                <a:ext uri="{FF2B5EF4-FFF2-40B4-BE49-F238E27FC236}">
                  <a16:creationId xmlns:a16="http://schemas.microsoft.com/office/drawing/2014/main" id="{7D2FB049-482C-84BC-8762-D5030E2CA77B}"/>
                </a:ext>
              </a:extLst>
            </p:cNvPr>
            <p:cNvPicPr preferRelativeResize="0"/>
            <p:nvPr/>
          </p:nvPicPr>
          <p:blipFill rotWithShape="1">
            <a:blip r:embed="rId8">
              <a:alphaModFix/>
            </a:blip>
            <a:srcRect b="19891"/>
            <a:stretch/>
          </p:blipFill>
          <p:spPr>
            <a:xfrm>
              <a:off x="5402604" y="3189091"/>
              <a:ext cx="674964" cy="540706"/>
            </a:xfrm>
            <a:prstGeom prst="rect">
              <a:avLst/>
            </a:prstGeom>
            <a:noFill/>
            <a:ln>
              <a:noFill/>
            </a:ln>
          </p:spPr>
        </p:pic>
      </p:grpSp>
      <p:sp>
        <p:nvSpPr>
          <p:cNvPr id="18" name="Google Shape;257;p8">
            <a:extLst>
              <a:ext uri="{FF2B5EF4-FFF2-40B4-BE49-F238E27FC236}">
                <a16:creationId xmlns:a16="http://schemas.microsoft.com/office/drawing/2014/main" id="{F96FC861-1E66-7903-10A5-4184A61EA46A}"/>
              </a:ext>
            </a:extLst>
          </p:cNvPr>
          <p:cNvSpPr/>
          <p:nvPr/>
        </p:nvSpPr>
        <p:spPr>
          <a:xfrm>
            <a:off x="6308611" y="4604358"/>
            <a:ext cx="1591056" cy="452526"/>
          </a:xfrm>
          <a:prstGeom prst="rect">
            <a:avLst/>
          </a:prstGeom>
          <a:noFill/>
          <a:ln>
            <a:noFill/>
          </a:ln>
        </p:spPr>
        <p:txBody>
          <a:bodyPr spcFirstLastPara="1" wrap="square" lIns="91440" tIns="0" rIns="91440" bIns="0" anchor="t" anchorCtr="0">
            <a:noAutofit/>
          </a:bodyPr>
          <a:lstStyle/>
          <a:p>
            <a:pPr marL="6350" marR="0" lvl="1" indent="0" algn="ctr" rtl="0">
              <a:lnSpc>
                <a:spcPct val="100000"/>
              </a:lnSpc>
              <a:spcBef>
                <a:spcPts val="0"/>
              </a:spcBef>
              <a:spcAft>
                <a:spcPts val="0"/>
              </a:spcAft>
              <a:buClr>
                <a:srgbClr val="000000"/>
              </a:buClr>
              <a:buSzPts val="1200"/>
              <a:buFont typeface="Arial"/>
              <a:buNone/>
            </a:pPr>
            <a:r>
              <a:rPr lang="en-US" sz="1050" b="0" i="0" u="none"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Montserrat"/>
              </a:rPr>
              <a:t>Discount to</a:t>
            </a:r>
          </a:p>
          <a:p>
            <a:pPr marL="6350" marR="0" lvl="1" indent="0" algn="ctr" rtl="0">
              <a:lnSpc>
                <a:spcPct val="100000"/>
              </a:lnSpc>
              <a:spcBef>
                <a:spcPts val="0"/>
              </a:spcBef>
              <a:spcAft>
                <a:spcPts val="0"/>
              </a:spcAft>
              <a:buClr>
                <a:srgbClr val="000000"/>
              </a:buClr>
              <a:buSzPts val="1200"/>
              <a:buFont typeface="Arial"/>
              <a:buNone/>
            </a:pPr>
            <a:r>
              <a:rPr lang="en-US" sz="1050" b="0" i="0" u="none"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Montserrat"/>
              </a:rPr>
              <a:t>replacement cost</a:t>
            </a:r>
            <a:endParaRPr sz="1100" b="0" i="0" u="none" strike="noStrike" cap="none"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p:txBody>
      </p:sp>
      <p:grpSp>
        <p:nvGrpSpPr>
          <p:cNvPr id="19" name="Google Shape;258;p8">
            <a:extLst>
              <a:ext uri="{FF2B5EF4-FFF2-40B4-BE49-F238E27FC236}">
                <a16:creationId xmlns:a16="http://schemas.microsoft.com/office/drawing/2014/main" id="{B7A8392F-7542-A772-7744-9E6495407BA0}"/>
              </a:ext>
            </a:extLst>
          </p:cNvPr>
          <p:cNvGrpSpPr>
            <a:grpSpLocks noChangeAspect="1"/>
          </p:cNvGrpSpPr>
          <p:nvPr/>
        </p:nvGrpSpPr>
        <p:grpSpPr>
          <a:xfrm>
            <a:off x="6692659" y="3637011"/>
            <a:ext cx="822960" cy="822960"/>
            <a:chOff x="5381571" y="3100577"/>
            <a:chExt cx="717029" cy="717029"/>
          </a:xfrm>
        </p:grpSpPr>
        <p:sp>
          <p:nvSpPr>
            <p:cNvPr id="20" name="Google Shape;259;p8">
              <a:extLst>
                <a:ext uri="{FF2B5EF4-FFF2-40B4-BE49-F238E27FC236}">
                  <a16:creationId xmlns:a16="http://schemas.microsoft.com/office/drawing/2014/main" id="{ECDC8641-5E0B-70F4-75A3-DBE6B2EAD3E6}"/>
                </a:ext>
              </a:extLst>
            </p:cNvPr>
            <p:cNvSpPr/>
            <p:nvPr/>
          </p:nvSpPr>
          <p:spPr>
            <a:xfrm>
              <a:off x="5381571" y="3100577"/>
              <a:ext cx="717029" cy="717029"/>
            </a:xfrm>
            <a:prstGeom prst="ellipse">
              <a:avLst/>
            </a:prstGeom>
            <a:noFill/>
            <a:ln w="1905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 name="Google Shape;260;p8">
              <a:extLst>
                <a:ext uri="{FF2B5EF4-FFF2-40B4-BE49-F238E27FC236}">
                  <a16:creationId xmlns:a16="http://schemas.microsoft.com/office/drawing/2014/main" id="{6BFCC70B-84F4-39CE-5157-45B8275AD8F1}"/>
                </a:ext>
              </a:extLst>
            </p:cNvPr>
            <p:cNvPicPr preferRelativeResize="0">
              <a:picLocks noChangeAspect="1"/>
            </p:cNvPicPr>
            <p:nvPr/>
          </p:nvPicPr>
          <p:blipFill rotWithShape="1">
            <a:blip r:embed="rId9">
              <a:alphaModFix/>
            </a:blip>
            <a:srcRect/>
            <a:stretch/>
          </p:blipFill>
          <p:spPr>
            <a:xfrm>
              <a:off x="5402604" y="3121609"/>
              <a:ext cx="674964" cy="674964"/>
            </a:xfrm>
            <a:prstGeom prst="rect">
              <a:avLst/>
            </a:prstGeom>
            <a:noFill/>
            <a:ln>
              <a:noFill/>
            </a:ln>
          </p:spPr>
        </p:pic>
      </p:grpSp>
      <p:sp>
        <p:nvSpPr>
          <p:cNvPr id="22" name="Google Shape;111;p31">
            <a:extLst>
              <a:ext uri="{FF2B5EF4-FFF2-40B4-BE49-F238E27FC236}">
                <a16:creationId xmlns:a16="http://schemas.microsoft.com/office/drawing/2014/main" id="{FC58F366-60A1-2E2E-34CB-A33FBA779D3A}"/>
              </a:ext>
            </a:extLst>
          </p:cNvPr>
          <p:cNvSpPr txBox="1"/>
          <p:nvPr/>
        </p:nvSpPr>
        <p:spPr>
          <a:xfrm>
            <a:off x="6675120" y="731520"/>
            <a:ext cx="4856480" cy="10114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2400"/>
              <a:buFont typeface="Montserrat SemiBold"/>
              <a:buNone/>
            </a:pPr>
            <a:r>
              <a:rPr lang="en-US" sz="2800" b="1" i="0" u="none" strike="noStrike" cap="none" dirty="0">
                <a:solidFill>
                  <a:schemeClr val="lt1"/>
                </a:solidFill>
                <a:latin typeface="Montserrat SemiBold"/>
                <a:ea typeface="Montserrat SemiBold"/>
                <a:cs typeface="Montserrat SemiBold"/>
                <a:sym typeface="Montserrat SemiBold"/>
              </a:rPr>
              <a:t>Property Acquisition Strategy</a:t>
            </a:r>
            <a:endParaRPr sz="1600" b="0" i="0" u="none" strike="noStrike" cap="none" dirty="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A6C8F-002B-5F2F-CB3F-D0DB490E7E9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A541420-AA21-4810-1757-810BAF8392F1}"/>
              </a:ext>
            </a:extLst>
          </p:cNvPr>
          <p:cNvSpPr>
            <a:spLocks noGrp="1"/>
          </p:cNvSpPr>
          <p:nvPr>
            <p:ph type="body" idx="1"/>
          </p:nvPr>
        </p:nvSpPr>
        <p:spPr>
          <a:xfrm>
            <a:off x="548640" y="1333500"/>
            <a:ext cx="7156938" cy="4443046"/>
          </a:xfrm>
        </p:spPr>
        <p:txBody>
          <a:bodyPr/>
          <a:lstStyle/>
          <a:p>
            <a:pPr marL="0">
              <a:spcAft>
                <a:spcPts val="600"/>
              </a:spcAft>
            </a:pPr>
            <a:r>
              <a:rPr lang="en-US" b="1" dirty="0">
                <a:solidFill>
                  <a:schemeClr val="bg1"/>
                </a:solidFill>
                <a:latin typeface="Montserrat" pitchFamily="2" charset="77"/>
                <a:sym typeface="Arial"/>
              </a:rPr>
              <a:t>Ascent on Spence - Tempe, Arizona</a:t>
            </a:r>
          </a:p>
          <a:p>
            <a:pPr marL="0">
              <a:lnSpc>
                <a:spcPct val="150000"/>
              </a:lnSpc>
              <a:spcAft>
                <a:spcPts val="600"/>
              </a:spcAft>
            </a:pPr>
            <a:r>
              <a:rPr lang="en-US" sz="1200" dirty="0">
                <a:solidFill>
                  <a:schemeClr val="bg1"/>
                </a:solidFill>
                <a:latin typeface="Montserrat" pitchFamily="2" charset="77"/>
                <a:sym typeface="Arial"/>
              </a:rPr>
              <a:t>On December 5, 2024, the Fund acquired a 112-unit Value-Add multifamily property constructed in 1986 and located in Tempe, Arizona, previously known as Rancho Las Palmas (the “Property”) and now renamed as Ascent on Spence. The Fund acquired the Property for a contract purchase price of $18,000,000, excluding closing costs. </a:t>
            </a:r>
          </a:p>
          <a:p>
            <a:pPr marL="0">
              <a:lnSpc>
                <a:spcPct val="150000"/>
              </a:lnSpc>
              <a:spcAft>
                <a:spcPts val="600"/>
              </a:spcAft>
            </a:pPr>
            <a:r>
              <a:rPr lang="en-US" sz="1200" dirty="0">
                <a:solidFill>
                  <a:schemeClr val="bg1"/>
                </a:solidFill>
                <a:latin typeface="Montserrat" pitchFamily="2" charset="77"/>
                <a:sym typeface="Arial"/>
              </a:rPr>
              <a:t>The Fund financed the purchase price of the Property with a combination of (1) proceeds from the offering and (2) a $14,000,000 loan from the seller with monthly interest-only payments at a fixed rate of 7.50% per annum. The loan matures on December 4, 2026 and can be prepaid at any time.</a:t>
            </a:r>
          </a:p>
          <a:p>
            <a:pPr marL="0">
              <a:lnSpc>
                <a:spcPct val="150000"/>
              </a:lnSpc>
              <a:spcAft>
                <a:spcPts val="600"/>
              </a:spcAft>
            </a:pPr>
            <a:r>
              <a:rPr lang="en-US" sz="1200" dirty="0">
                <a:solidFill>
                  <a:schemeClr val="bg1"/>
                </a:solidFill>
                <a:latin typeface="Montserrat" pitchFamily="2" charset="77"/>
                <a:sym typeface="Arial"/>
              </a:rPr>
              <a:t>The Property is centrally located in Tempe, Arizona, approximately 0.75 miles southeast of Arizona State University’s main campus with an enrollment of over 56,600 students. In addition, the Property is located within 2.5 miles of the Loop 101 Price Freeway, the Loop 202 Red Mountain Freeway and the Hwy 60 Superstition Freeway, all of which provide easy access to major employment corridors throughout the Phoenix MSA.</a:t>
            </a:r>
          </a:p>
        </p:txBody>
      </p:sp>
      <p:sp>
        <p:nvSpPr>
          <p:cNvPr id="4" name="Slide Number Placeholder 3">
            <a:extLst>
              <a:ext uri="{FF2B5EF4-FFF2-40B4-BE49-F238E27FC236}">
                <a16:creationId xmlns:a16="http://schemas.microsoft.com/office/drawing/2014/main" id="{8817187A-E685-7E81-D073-14565894428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11</a:t>
            </a:fld>
            <a:endParaRPr lang="en-US"/>
          </a:p>
        </p:txBody>
      </p:sp>
      <p:sp>
        <p:nvSpPr>
          <p:cNvPr id="5" name="Google Shape;143;p6">
            <a:extLst>
              <a:ext uri="{FF2B5EF4-FFF2-40B4-BE49-F238E27FC236}">
                <a16:creationId xmlns:a16="http://schemas.microsoft.com/office/drawing/2014/main" id="{3924D7BF-E489-0B63-1C27-BDB8D7A5277A}"/>
              </a:ext>
            </a:extLst>
          </p:cNvPr>
          <p:cNvSpPr txBox="1"/>
          <p:nvPr/>
        </p:nvSpPr>
        <p:spPr>
          <a:xfrm>
            <a:off x="548640" y="731520"/>
            <a:ext cx="4256968" cy="48044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2400"/>
              <a:buFont typeface="Montserrat SemiBold"/>
              <a:buNone/>
            </a:pPr>
            <a:r>
              <a:rPr lang="en-US" sz="2800" b="1" i="0" u="none" strike="noStrike" cap="none" dirty="0">
                <a:solidFill>
                  <a:schemeClr val="lt1"/>
                </a:solidFill>
                <a:latin typeface="Montserrat SemiBold"/>
                <a:ea typeface="Montserrat SemiBold"/>
                <a:cs typeface="Montserrat SemiBold"/>
                <a:sym typeface="Montserrat SemiBold"/>
              </a:rPr>
              <a:t>Recent Acquisition</a:t>
            </a:r>
            <a:endParaRPr sz="1600" b="0" i="0" u="none" strike="noStrike" cap="none" dirty="0">
              <a:solidFill>
                <a:schemeClr val="lt1"/>
              </a:solidFill>
              <a:latin typeface="Arial"/>
              <a:ea typeface="Arial"/>
              <a:cs typeface="Arial"/>
              <a:sym typeface="Arial"/>
            </a:endParaRPr>
          </a:p>
        </p:txBody>
      </p:sp>
      <p:sp>
        <p:nvSpPr>
          <p:cNvPr id="2" name="Google Shape;209;p33">
            <a:extLst>
              <a:ext uri="{FF2B5EF4-FFF2-40B4-BE49-F238E27FC236}">
                <a16:creationId xmlns:a16="http://schemas.microsoft.com/office/drawing/2014/main" id="{8FB5123A-D715-1D47-4F01-11C00FF4ACBB}"/>
              </a:ext>
            </a:extLst>
          </p:cNvPr>
          <p:cNvSpPr txBox="1"/>
          <p:nvPr/>
        </p:nvSpPr>
        <p:spPr>
          <a:xfrm>
            <a:off x="731520" y="6400800"/>
            <a:ext cx="3291840"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RINCONPARTNERS.COM  •  © 2025 RINCON PARTNERS, LLC</a:t>
            </a:r>
            <a:endParaRPr sz="1400" b="0" i="0" u="none" strike="noStrike" cap="none" dirty="0">
              <a:solidFill>
                <a:schemeClr val="lt1"/>
              </a:solidFill>
              <a:latin typeface="Arial"/>
              <a:ea typeface="Arial"/>
              <a:cs typeface="Arial"/>
              <a:sym typeface="Arial"/>
            </a:endParaRPr>
          </a:p>
        </p:txBody>
      </p:sp>
      <p:pic>
        <p:nvPicPr>
          <p:cNvPr id="13" name="Picture 12" descr="A room with a wood floor and a white door&#10;&#10;AI-generated content may be incorrect.">
            <a:extLst>
              <a:ext uri="{FF2B5EF4-FFF2-40B4-BE49-F238E27FC236}">
                <a16:creationId xmlns:a16="http://schemas.microsoft.com/office/drawing/2014/main" id="{83AEF645-6151-562D-31B5-6A6623CF7A22}"/>
              </a:ext>
            </a:extLst>
          </p:cNvPr>
          <p:cNvPicPr>
            <a:picLocks noChangeAspect="1"/>
          </p:cNvPicPr>
          <p:nvPr/>
        </p:nvPicPr>
        <p:blipFill>
          <a:blip r:embed="rId2"/>
          <a:stretch>
            <a:fillRect/>
          </a:stretch>
        </p:blipFill>
        <p:spPr>
          <a:xfrm>
            <a:off x="8201536" y="3909295"/>
            <a:ext cx="2678274" cy="1783731"/>
          </a:xfrm>
          <a:prstGeom prst="rect">
            <a:avLst/>
          </a:prstGeom>
        </p:spPr>
      </p:pic>
      <p:pic>
        <p:nvPicPr>
          <p:cNvPr id="17" name="Picture 16" descr="A kitchen with a wood floor and a ceiling fan&#10;&#10;AI-generated content may be incorrect.">
            <a:extLst>
              <a:ext uri="{FF2B5EF4-FFF2-40B4-BE49-F238E27FC236}">
                <a16:creationId xmlns:a16="http://schemas.microsoft.com/office/drawing/2014/main" id="{444BFDF4-AE87-2DCD-C0F0-128094D28D73}"/>
              </a:ext>
            </a:extLst>
          </p:cNvPr>
          <p:cNvPicPr>
            <a:picLocks noChangeAspect="1"/>
          </p:cNvPicPr>
          <p:nvPr/>
        </p:nvPicPr>
        <p:blipFill>
          <a:blip r:embed="rId3"/>
          <a:stretch>
            <a:fillRect/>
          </a:stretch>
        </p:blipFill>
        <p:spPr>
          <a:xfrm>
            <a:off x="9584146" y="4117869"/>
            <a:ext cx="2166246" cy="1442720"/>
          </a:xfrm>
          <a:prstGeom prst="rect">
            <a:avLst/>
          </a:prstGeom>
        </p:spPr>
      </p:pic>
      <p:pic>
        <p:nvPicPr>
          <p:cNvPr id="23" name="Picture 22" descr="A building with a lawn and trees&#10;&#10;AI-generated content may be incorrect.">
            <a:extLst>
              <a:ext uri="{FF2B5EF4-FFF2-40B4-BE49-F238E27FC236}">
                <a16:creationId xmlns:a16="http://schemas.microsoft.com/office/drawing/2014/main" id="{143AD44E-1E8F-BE45-126D-D2F6CC88F35A}"/>
              </a:ext>
            </a:extLst>
          </p:cNvPr>
          <p:cNvPicPr>
            <a:picLocks noChangeAspect="1"/>
          </p:cNvPicPr>
          <p:nvPr/>
        </p:nvPicPr>
        <p:blipFill>
          <a:blip r:embed="rId4"/>
          <a:stretch>
            <a:fillRect/>
          </a:stretch>
        </p:blipFill>
        <p:spPr>
          <a:xfrm>
            <a:off x="8201536" y="-140285"/>
            <a:ext cx="3548856" cy="2363538"/>
          </a:xfrm>
          <a:prstGeom prst="rect">
            <a:avLst/>
          </a:prstGeom>
        </p:spPr>
      </p:pic>
      <p:pic>
        <p:nvPicPr>
          <p:cNvPr id="21" name="Picture 20" descr="A swimming pool and a building&#10;&#10;AI-generated content may be incorrect.">
            <a:extLst>
              <a:ext uri="{FF2B5EF4-FFF2-40B4-BE49-F238E27FC236}">
                <a16:creationId xmlns:a16="http://schemas.microsoft.com/office/drawing/2014/main" id="{493C58A3-7FC7-A337-432B-4A5E4B105315}"/>
              </a:ext>
            </a:extLst>
          </p:cNvPr>
          <p:cNvPicPr>
            <a:picLocks noChangeAspect="1"/>
          </p:cNvPicPr>
          <p:nvPr/>
        </p:nvPicPr>
        <p:blipFill>
          <a:blip r:embed="rId5"/>
          <a:stretch>
            <a:fillRect/>
          </a:stretch>
        </p:blipFill>
        <p:spPr>
          <a:xfrm>
            <a:off x="8201536" y="1754331"/>
            <a:ext cx="3548856" cy="2363538"/>
          </a:xfrm>
          <a:prstGeom prst="rect">
            <a:avLst/>
          </a:prstGeom>
        </p:spPr>
      </p:pic>
      <p:sp>
        <p:nvSpPr>
          <p:cNvPr id="24" name="Rectangle 23">
            <a:extLst>
              <a:ext uri="{FF2B5EF4-FFF2-40B4-BE49-F238E27FC236}">
                <a16:creationId xmlns:a16="http://schemas.microsoft.com/office/drawing/2014/main" id="{93E6703D-B883-2237-2153-9E9D4008D104}"/>
              </a:ext>
            </a:extLst>
          </p:cNvPr>
          <p:cNvSpPr/>
          <p:nvPr/>
        </p:nvSpPr>
        <p:spPr>
          <a:xfrm rot="5400000">
            <a:off x="9391804" y="3195503"/>
            <a:ext cx="1168368" cy="3921368"/>
          </a:xfrm>
          <a:prstGeom prst="rect">
            <a:avLst/>
          </a:prstGeom>
          <a:gradFill flip="none" rotWithShape="1">
            <a:gsLst>
              <a:gs pos="19000">
                <a:srgbClr val="003C69"/>
              </a:gs>
              <a:gs pos="100000">
                <a:srgbClr val="003C69">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4781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a:extLst>
            <a:ext uri="{FF2B5EF4-FFF2-40B4-BE49-F238E27FC236}">
              <a16:creationId xmlns:a16="http://schemas.microsoft.com/office/drawing/2014/main" id="{17E098B4-7784-BF49-6953-F9ABE68D66A9}"/>
            </a:ext>
          </a:extLst>
        </p:cNvPr>
        <p:cNvGrpSpPr/>
        <p:nvPr/>
      </p:nvGrpSpPr>
      <p:grpSpPr>
        <a:xfrm>
          <a:off x="0" y="0"/>
          <a:ext cx="0" cy="0"/>
          <a:chOff x="0" y="0"/>
          <a:chExt cx="0" cy="0"/>
        </a:xfrm>
      </p:grpSpPr>
      <p:pic>
        <p:nvPicPr>
          <p:cNvPr id="6" name="Picture 5" descr="A swimming pool and a building&#10;&#10;AI-generated content may be incorrect.">
            <a:extLst>
              <a:ext uri="{FF2B5EF4-FFF2-40B4-BE49-F238E27FC236}">
                <a16:creationId xmlns:a16="http://schemas.microsoft.com/office/drawing/2014/main" id="{F3EA8763-9A88-1A4E-2B06-7118764B6DC6}"/>
              </a:ext>
            </a:extLst>
          </p:cNvPr>
          <p:cNvPicPr>
            <a:picLocks noChangeAspect="1"/>
          </p:cNvPicPr>
          <p:nvPr/>
        </p:nvPicPr>
        <p:blipFill>
          <a:blip r:embed="rId3"/>
          <a:srcRect l="13786"/>
          <a:stretch/>
        </p:blipFill>
        <p:spPr>
          <a:xfrm>
            <a:off x="6549230" y="-10"/>
            <a:ext cx="8877680" cy="6857981"/>
          </a:xfrm>
          <a:prstGeom prst="rect">
            <a:avLst/>
          </a:prstGeom>
        </p:spPr>
      </p:pic>
      <p:sp>
        <p:nvSpPr>
          <p:cNvPr id="234" name="Google Shape;234;p35">
            <a:extLst>
              <a:ext uri="{FF2B5EF4-FFF2-40B4-BE49-F238E27FC236}">
                <a16:creationId xmlns:a16="http://schemas.microsoft.com/office/drawing/2014/main" id="{6A644288-17AF-DCD7-FAD0-D1BA87B5A155}"/>
              </a:ext>
            </a:extLst>
          </p:cNvPr>
          <p:cNvSpPr/>
          <p:nvPr/>
        </p:nvSpPr>
        <p:spPr>
          <a:xfrm>
            <a:off x="-3478" y="2971801"/>
            <a:ext cx="12195477" cy="3886200"/>
          </a:xfrm>
          <a:prstGeom prst="rect">
            <a:avLst/>
          </a:prstGeom>
          <a:gradFill>
            <a:gsLst>
              <a:gs pos="0">
                <a:srgbClr val="000000">
                  <a:alpha val="0"/>
                </a:srgbClr>
              </a:gs>
              <a:gs pos="100000">
                <a:srgbClr val="000000">
                  <a:alpha val="70588"/>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Google Shape;107;p31">
            <a:extLst>
              <a:ext uri="{FF2B5EF4-FFF2-40B4-BE49-F238E27FC236}">
                <a16:creationId xmlns:a16="http://schemas.microsoft.com/office/drawing/2014/main" id="{4F0B18CA-5676-9F1C-EB18-63DC3063A224}"/>
              </a:ext>
            </a:extLst>
          </p:cNvPr>
          <p:cNvSpPr/>
          <p:nvPr/>
        </p:nvSpPr>
        <p:spPr>
          <a:xfrm>
            <a:off x="-3478" y="0"/>
            <a:ext cx="6554211" cy="6857991"/>
          </a:xfrm>
          <a:prstGeom prst="rect">
            <a:avLst/>
          </a:prstGeom>
          <a:solidFill>
            <a:schemeClr val="accent1"/>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10" name="Google Shape;117;p31">
            <a:extLst>
              <a:ext uri="{FF2B5EF4-FFF2-40B4-BE49-F238E27FC236}">
                <a16:creationId xmlns:a16="http://schemas.microsoft.com/office/drawing/2014/main" id="{4F180F7B-E7BA-7A95-0E30-E92F373BB843}"/>
              </a:ext>
            </a:extLst>
          </p:cNvPr>
          <p:cNvPicPr preferRelativeResize="0"/>
          <p:nvPr/>
        </p:nvPicPr>
        <p:blipFill rotWithShape="1">
          <a:blip r:embed="rId4">
            <a:alphaModFix amt="25000"/>
          </a:blip>
          <a:srcRect l="45649" t="2094" r="50794" b="242"/>
          <a:stretch/>
        </p:blipFill>
        <p:spPr>
          <a:xfrm>
            <a:off x="6118570" y="19"/>
            <a:ext cx="443016" cy="6857981"/>
          </a:xfrm>
          <a:prstGeom prst="rect">
            <a:avLst/>
          </a:prstGeom>
          <a:noFill/>
          <a:ln>
            <a:noFill/>
          </a:ln>
        </p:spPr>
      </p:pic>
      <p:sp>
        <p:nvSpPr>
          <p:cNvPr id="235" name="Google Shape;235;p35">
            <a:extLst>
              <a:ext uri="{FF2B5EF4-FFF2-40B4-BE49-F238E27FC236}">
                <a16:creationId xmlns:a16="http://schemas.microsoft.com/office/drawing/2014/main" id="{F3F3D9A3-D144-393E-BECC-FE0D190CE5C6}"/>
              </a:ext>
            </a:extLst>
          </p:cNvPr>
          <p:cNvSpPr txBox="1">
            <a:spLocks noGrp="1"/>
          </p:cNvSpPr>
          <p:nvPr>
            <p:ph type="sldNum" idx="12"/>
          </p:nvPr>
        </p:nvSpPr>
        <p:spPr>
          <a:xfrm>
            <a:off x="340565" y="6400800"/>
            <a:ext cx="722839" cy="192024"/>
          </a:xfrm>
          <a:prstGeom prst="rect">
            <a:avLst/>
          </a:prstGeom>
          <a:noFill/>
          <a:ln>
            <a:noFill/>
          </a:ln>
        </p:spPr>
        <p:txBody>
          <a:bodyPr spcFirstLastPara="1" wrap="square" lIns="0" tIns="0" rIns="0" bIns="0" anchor="ctr" anchorCtr="0">
            <a:noAutofit/>
          </a:bodyPr>
          <a:lstStyle/>
          <a:p>
            <a:pPr marL="0" lvl="0" indent="0" algn="l" rtl="0">
              <a:lnSpc>
                <a:spcPct val="125000"/>
              </a:lnSpc>
              <a:spcBef>
                <a:spcPts val="0"/>
              </a:spcBef>
              <a:spcAft>
                <a:spcPts val="0"/>
              </a:spcAft>
              <a:buSzPts val="800"/>
              <a:buNone/>
            </a:pPr>
            <a:fld id="{00000000-1234-1234-1234-123412341234}" type="slidenum">
              <a:rPr lang="en-US"/>
              <a:t>12</a:t>
            </a:fld>
            <a:endParaRPr/>
          </a:p>
        </p:txBody>
      </p:sp>
      <p:pic>
        <p:nvPicPr>
          <p:cNvPr id="237" name="Google Shape;237;p35">
            <a:extLst>
              <a:ext uri="{FF2B5EF4-FFF2-40B4-BE49-F238E27FC236}">
                <a16:creationId xmlns:a16="http://schemas.microsoft.com/office/drawing/2014/main" id="{D21B3911-B0BD-DFD4-4DB1-9CC1A8B51629}"/>
              </a:ext>
            </a:extLst>
          </p:cNvPr>
          <p:cNvPicPr preferRelativeResize="0"/>
          <p:nvPr/>
        </p:nvPicPr>
        <p:blipFill rotWithShape="1">
          <a:blip r:embed="rId5">
            <a:alphaModFix/>
          </a:blip>
          <a:srcRect/>
          <a:stretch/>
        </p:blipFill>
        <p:spPr>
          <a:xfrm>
            <a:off x="10842474" y="6000825"/>
            <a:ext cx="996696" cy="485889"/>
          </a:xfrm>
          <a:prstGeom prst="rect">
            <a:avLst/>
          </a:prstGeom>
          <a:noFill/>
          <a:ln>
            <a:noFill/>
          </a:ln>
        </p:spPr>
      </p:pic>
      <p:grpSp>
        <p:nvGrpSpPr>
          <p:cNvPr id="12" name="Group 11">
            <a:extLst>
              <a:ext uri="{FF2B5EF4-FFF2-40B4-BE49-F238E27FC236}">
                <a16:creationId xmlns:a16="http://schemas.microsoft.com/office/drawing/2014/main" id="{CF176734-B6D4-794F-FB50-CFD882B3D405}"/>
              </a:ext>
            </a:extLst>
          </p:cNvPr>
          <p:cNvGrpSpPr/>
          <p:nvPr/>
        </p:nvGrpSpPr>
        <p:grpSpPr>
          <a:xfrm>
            <a:off x="7546988" y="5166360"/>
            <a:ext cx="2374524" cy="938552"/>
            <a:chOff x="7546988" y="4882476"/>
            <a:chExt cx="2374524" cy="938552"/>
          </a:xfrm>
        </p:grpSpPr>
        <p:sp>
          <p:nvSpPr>
            <p:cNvPr id="242" name="Google Shape;242;p35">
              <a:extLst>
                <a:ext uri="{FF2B5EF4-FFF2-40B4-BE49-F238E27FC236}">
                  <a16:creationId xmlns:a16="http://schemas.microsoft.com/office/drawing/2014/main" id="{B0E3CBC4-E77E-7B09-85E7-DBE9EB0FF1FB}"/>
                </a:ext>
              </a:extLst>
            </p:cNvPr>
            <p:cNvSpPr/>
            <p:nvPr/>
          </p:nvSpPr>
          <p:spPr>
            <a:xfrm>
              <a:off x="7546988" y="4882476"/>
              <a:ext cx="2286000" cy="566928"/>
            </a:xfrm>
            <a:prstGeom prst="rect">
              <a:avLst/>
            </a:prstGeom>
            <a:noFill/>
            <a:ln>
              <a:noFill/>
            </a:ln>
          </p:spPr>
          <p:txBody>
            <a:bodyPr spcFirstLastPara="1" wrap="square" lIns="91440" tIns="45700" rIns="91425" bIns="45700" anchor="b" anchorCtr="0">
              <a:noAutofit/>
            </a:bodyPr>
            <a:lstStyle/>
            <a:p>
              <a:pPr marL="0" marR="0" lvl="0" indent="0" algn="l" rtl="0">
                <a:lnSpc>
                  <a:spcPct val="300000"/>
                </a:lnSpc>
                <a:spcBef>
                  <a:spcPts val="0"/>
                </a:spcBef>
                <a:spcAft>
                  <a:spcPts val="0"/>
                </a:spcAft>
                <a:buClr>
                  <a:srgbClr val="000000"/>
                </a:buClr>
                <a:buSzPts val="700"/>
                <a:buFont typeface="Arial"/>
                <a:buNone/>
              </a:pPr>
              <a:r>
                <a:rPr lang="en-US" sz="700" dirty="0">
                  <a:solidFill>
                    <a:schemeClr val="lt1"/>
                  </a:solidFill>
                  <a:latin typeface="Montserrat" pitchFamily="2" charset="77"/>
                  <a:ea typeface="Montserrat SemiBold"/>
                  <a:cs typeface="Montserrat SemiBold"/>
                  <a:sym typeface="Montserrat SemiBold"/>
                </a:rPr>
                <a:t>Before and After</a:t>
              </a:r>
            </a:p>
            <a:p>
              <a:pPr marL="0" marR="0" lvl="0" indent="0" algn="l" rtl="0">
                <a:lnSpc>
                  <a:spcPct val="100000"/>
                </a:lnSpc>
                <a:spcBef>
                  <a:spcPts val="0"/>
                </a:spcBef>
                <a:spcAft>
                  <a:spcPts val="0"/>
                </a:spcAft>
                <a:buClr>
                  <a:srgbClr val="000000"/>
                </a:buClr>
                <a:buSzPts val="700"/>
                <a:buFont typeface="Arial"/>
                <a:buNone/>
              </a:pPr>
              <a:r>
                <a:rPr lang="en-US" sz="1000" b="1" i="0" u="none" strike="noStrike" cap="none" dirty="0">
                  <a:solidFill>
                    <a:schemeClr val="lt1"/>
                  </a:solidFill>
                  <a:latin typeface="Montserrat SemiBold"/>
                  <a:ea typeface="Montserrat SemiBold"/>
                  <a:cs typeface="Montserrat SemiBold"/>
                  <a:sym typeface="Montserrat SemiBold"/>
                </a:rPr>
                <a:t>ASCENT on SPENCE</a:t>
              </a:r>
              <a:endParaRPr dirty="0"/>
            </a:p>
          </p:txBody>
        </p:sp>
        <p:cxnSp>
          <p:nvCxnSpPr>
            <p:cNvPr id="243" name="Google Shape;243;p35">
              <a:extLst>
                <a:ext uri="{FF2B5EF4-FFF2-40B4-BE49-F238E27FC236}">
                  <a16:creationId xmlns:a16="http://schemas.microsoft.com/office/drawing/2014/main" id="{3F9960F4-DB40-69BB-DC99-82E5AE7E6C5B}"/>
                </a:ext>
              </a:extLst>
            </p:cNvPr>
            <p:cNvCxnSpPr/>
            <p:nvPr/>
          </p:nvCxnSpPr>
          <p:spPr>
            <a:xfrm>
              <a:off x="7635512" y="5472953"/>
              <a:ext cx="2286000" cy="0"/>
            </a:xfrm>
            <a:prstGeom prst="straightConnector1">
              <a:avLst/>
            </a:prstGeom>
            <a:noFill/>
            <a:ln w="9525" cap="flat" cmpd="sng">
              <a:solidFill>
                <a:schemeClr val="lt1"/>
              </a:solidFill>
              <a:prstDash val="solid"/>
              <a:round/>
              <a:headEnd type="none" w="sm" len="sm"/>
              <a:tailEnd type="none" w="sm" len="sm"/>
            </a:ln>
          </p:spPr>
        </p:cxnSp>
        <p:sp>
          <p:nvSpPr>
            <p:cNvPr id="244" name="Google Shape;244;p35">
              <a:extLst>
                <a:ext uri="{FF2B5EF4-FFF2-40B4-BE49-F238E27FC236}">
                  <a16:creationId xmlns:a16="http://schemas.microsoft.com/office/drawing/2014/main" id="{4FC1ABC0-B4F1-C884-3D0E-AA113C111A98}"/>
                </a:ext>
              </a:extLst>
            </p:cNvPr>
            <p:cNvSpPr/>
            <p:nvPr/>
          </p:nvSpPr>
          <p:spPr>
            <a:xfrm>
              <a:off x="8095772" y="5513292"/>
              <a:ext cx="1825740" cy="307736"/>
            </a:xfrm>
            <a:prstGeom prst="rect">
              <a:avLst/>
            </a:prstGeom>
            <a:noFill/>
            <a:ln>
              <a:noFill/>
            </a:ln>
          </p:spPr>
          <p:txBody>
            <a:bodyPr spcFirstLastPara="1" wrap="square" lIns="0" tIns="45700" rIns="0" bIns="45700" anchor="t" anchorCtr="0">
              <a:noAutofit/>
            </a:bodyPr>
            <a:lstStyle/>
            <a:p>
              <a:pPr marL="0" marR="0" lvl="0" indent="0" algn="r" rtl="0">
                <a:lnSpc>
                  <a:spcPct val="100000"/>
                </a:lnSpc>
                <a:spcBef>
                  <a:spcPts val="0"/>
                </a:spcBef>
                <a:spcAft>
                  <a:spcPts val="0"/>
                </a:spcAft>
                <a:buClr>
                  <a:srgbClr val="000000"/>
                </a:buClr>
                <a:buSzPts val="700"/>
                <a:buFont typeface="Arial"/>
                <a:buNone/>
              </a:pPr>
              <a:r>
                <a:rPr lang="en-US" sz="1000" b="1" dirty="0">
                  <a:solidFill>
                    <a:schemeClr val="lt1"/>
                  </a:solidFill>
                  <a:latin typeface="Montserrat SemiBold"/>
                  <a:ea typeface="Montserrat SemiBold"/>
                  <a:cs typeface="Montserrat SemiBold"/>
                  <a:sym typeface="Montserrat SemiBold"/>
                </a:rPr>
                <a:t>Tempe, AZ</a:t>
              </a:r>
              <a:endParaRPr sz="2000" b="1" i="0" u="none" strike="noStrike" cap="none" dirty="0">
                <a:solidFill>
                  <a:schemeClr val="lt1"/>
                </a:solidFill>
                <a:latin typeface="Montserrat SemiBold"/>
                <a:ea typeface="Montserrat SemiBold"/>
                <a:cs typeface="Montserrat SemiBold"/>
                <a:sym typeface="Montserrat SemiBold"/>
              </a:endParaRPr>
            </a:p>
          </p:txBody>
        </p:sp>
      </p:grpSp>
      <p:sp>
        <p:nvSpPr>
          <p:cNvPr id="247" name="Google Shape;247;p35">
            <a:extLst>
              <a:ext uri="{FF2B5EF4-FFF2-40B4-BE49-F238E27FC236}">
                <a16:creationId xmlns:a16="http://schemas.microsoft.com/office/drawing/2014/main" id="{E6451FC5-48A5-4AF4-7256-E91E03F3FD02}"/>
              </a:ext>
            </a:extLst>
          </p:cNvPr>
          <p:cNvSpPr txBox="1"/>
          <p:nvPr/>
        </p:nvSpPr>
        <p:spPr>
          <a:xfrm>
            <a:off x="548640" y="6400800"/>
            <a:ext cx="722839"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lt1"/>
                </a:solidFill>
                <a:latin typeface="Montserrat Light"/>
                <a:ea typeface="Montserrat Light"/>
                <a:cs typeface="Montserrat Light"/>
                <a:sym typeface="Montserrat Light"/>
              </a:rPr>
              <a:t>12</a:t>
            </a:fld>
            <a:endParaRPr sz="800" b="0" i="0" u="none" strike="noStrike" cap="none">
              <a:solidFill>
                <a:schemeClr val="lt1"/>
              </a:solidFill>
              <a:latin typeface="Montserrat Light"/>
              <a:ea typeface="Montserrat Light"/>
              <a:cs typeface="Montserrat Light"/>
              <a:sym typeface="Montserrat Light"/>
            </a:endParaRPr>
          </a:p>
        </p:txBody>
      </p:sp>
      <p:sp>
        <p:nvSpPr>
          <p:cNvPr id="248" name="Google Shape;248;p35">
            <a:extLst>
              <a:ext uri="{FF2B5EF4-FFF2-40B4-BE49-F238E27FC236}">
                <a16:creationId xmlns:a16="http://schemas.microsoft.com/office/drawing/2014/main" id="{47BF22D8-CCE2-7F57-9AFB-088856CE53F1}"/>
              </a:ext>
            </a:extLst>
          </p:cNvPr>
          <p:cNvSpPr txBox="1"/>
          <p:nvPr/>
        </p:nvSpPr>
        <p:spPr>
          <a:xfrm>
            <a:off x="731520" y="6400800"/>
            <a:ext cx="6180375"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RINCONPARTNERS.COM  •  © 2025 RINCON PARTNERS, LLC</a:t>
            </a:r>
            <a:endParaRPr sz="1400" b="0" i="0" u="none" strike="noStrike" cap="none" dirty="0">
              <a:solidFill>
                <a:schemeClr val="lt1"/>
              </a:solidFill>
              <a:latin typeface="Arial"/>
              <a:ea typeface="Arial"/>
              <a:cs typeface="Arial"/>
              <a:sym typeface="Arial"/>
            </a:endParaRPr>
          </a:p>
        </p:txBody>
      </p:sp>
      <p:sp>
        <p:nvSpPr>
          <p:cNvPr id="2" name="Google Shape;111;p31">
            <a:extLst>
              <a:ext uri="{FF2B5EF4-FFF2-40B4-BE49-F238E27FC236}">
                <a16:creationId xmlns:a16="http://schemas.microsoft.com/office/drawing/2014/main" id="{4039D355-5CB3-5D20-4EF7-6900A1D6A375}"/>
              </a:ext>
            </a:extLst>
          </p:cNvPr>
          <p:cNvSpPr txBox="1"/>
          <p:nvPr/>
        </p:nvSpPr>
        <p:spPr>
          <a:xfrm>
            <a:off x="572594" y="731520"/>
            <a:ext cx="5333684" cy="48044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2400"/>
              <a:buFont typeface="Montserrat SemiBold"/>
              <a:buNone/>
            </a:pPr>
            <a:r>
              <a:rPr lang="en-US" sz="2800" b="1" i="0" u="none" strike="noStrike" cap="none" dirty="0">
                <a:solidFill>
                  <a:schemeClr val="lt1"/>
                </a:solidFill>
                <a:latin typeface="Montserrat SemiBold"/>
                <a:ea typeface="Montserrat SemiBold"/>
                <a:cs typeface="Montserrat SemiBold"/>
                <a:sym typeface="Montserrat SemiBold"/>
              </a:rPr>
              <a:t>Value-Add Ascent on Spence</a:t>
            </a:r>
            <a:endParaRPr sz="1600" b="0" i="0" u="none" strike="noStrike" cap="none" dirty="0">
              <a:solidFill>
                <a:schemeClr val="lt1"/>
              </a:solidFill>
              <a:latin typeface="Arial"/>
              <a:ea typeface="Arial"/>
              <a:cs typeface="Arial"/>
              <a:sym typeface="Arial"/>
            </a:endParaRPr>
          </a:p>
        </p:txBody>
      </p:sp>
      <p:graphicFrame>
        <p:nvGraphicFramePr>
          <p:cNvPr id="3" name="Google Shape;261;p36">
            <a:extLst>
              <a:ext uri="{FF2B5EF4-FFF2-40B4-BE49-F238E27FC236}">
                <a16:creationId xmlns:a16="http://schemas.microsoft.com/office/drawing/2014/main" id="{7ADB5C79-5644-006A-CE32-D8B2217FEDED}"/>
              </a:ext>
            </a:extLst>
          </p:cNvPr>
          <p:cNvGraphicFramePr/>
          <p:nvPr>
            <p:extLst>
              <p:ext uri="{D42A27DB-BD31-4B8C-83A1-F6EECF244321}">
                <p14:modId xmlns:p14="http://schemas.microsoft.com/office/powerpoint/2010/main" val="910596773"/>
              </p:ext>
            </p:extLst>
          </p:nvPr>
        </p:nvGraphicFramePr>
        <p:xfrm>
          <a:off x="548639" y="1371600"/>
          <a:ext cx="3904663" cy="4021455"/>
        </p:xfrm>
        <a:graphic>
          <a:graphicData uri="http://schemas.openxmlformats.org/drawingml/2006/table">
            <a:tbl>
              <a:tblPr>
                <a:noFill/>
                <a:tableStyleId>{144C0A18-3FF9-47A1-BDCB-06B533E131A7}</a:tableStyleId>
              </a:tblPr>
              <a:tblGrid>
                <a:gridCol w="3904663">
                  <a:extLst>
                    <a:ext uri="{9D8B030D-6E8A-4147-A177-3AD203B41FA5}">
                      <a16:colId xmlns:a16="http://schemas.microsoft.com/office/drawing/2014/main" val="20000"/>
                    </a:ext>
                  </a:extLst>
                </a:gridCol>
              </a:tblGrid>
              <a:tr h="1009650">
                <a:tc>
                  <a:txBody>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chemeClr val="lt1"/>
                          </a:solidFill>
                          <a:latin typeface="Montserrat" pitchFamily="2" charset="77"/>
                          <a:ea typeface="Montserrat SemiBold"/>
                          <a:cs typeface="Montserrat SemiBold"/>
                          <a:sym typeface="Montserrat SemiBold"/>
                        </a:rPr>
                        <a:t>Operational Enhancements</a:t>
                      </a:r>
                      <a:endParaRPr sz="1800" b="1" i="0" u="none" strike="noStrike" cap="none" dirty="0">
                        <a:solidFill>
                          <a:schemeClr val="lt1"/>
                        </a:solidFill>
                        <a:latin typeface="Montserrat" pitchFamily="2" charset="77"/>
                        <a:ea typeface="Lato" panose="020F0502020204030203" pitchFamily="34" charset="0"/>
                        <a:cs typeface="Calibri" panose="020F0502020204030204" pitchFamily="34" charset="0"/>
                        <a:sym typeface="Arial"/>
                      </a:endParaRPr>
                    </a:p>
                    <a:p>
                      <a:r>
                        <a:rPr kumimoji="0" lang="en-US" sz="1100" b="0" i="0" u="none" strike="noStrike" kern="0" cap="none" spc="0" normalizeH="0" baseline="0" dirty="0">
                          <a:ln>
                            <a:noFill/>
                          </a:ln>
                          <a:solidFill>
                            <a:srgbClr val="FFFFFF"/>
                          </a:solidFill>
                          <a:effectLst/>
                          <a:uLnTx/>
                          <a:uFillTx/>
                          <a:latin typeface="Lato"/>
                          <a:ea typeface="Lato"/>
                          <a:cs typeface="Lato"/>
                          <a:sym typeface="Arial"/>
                        </a:rPr>
                        <a:t>Rincon’s in-house management team will revitalize leasing strategies, create an online presence, introduce market-rate utility reimbursements, and stabilize operational expenses</a:t>
                      </a:r>
                    </a:p>
                  </a:txBody>
                  <a:tcPr marL="0" marR="0" marT="45725" marB="45725" anchor="ctr">
                    <a:lnT w="9525" cap="flat" cmpd="sng">
                      <a:solidFill>
                        <a:srgbClr val="000000">
                          <a:alpha val="0"/>
                        </a:srgbClr>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0"/>
                  </a:ext>
                </a:extLst>
              </a:tr>
              <a:tr h="1000125">
                <a:tc>
                  <a:txBody>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chemeClr val="lt1"/>
                          </a:solidFill>
                          <a:latin typeface="Montserrat" pitchFamily="2" charset="77"/>
                          <a:ea typeface="Montserrat SemiBold"/>
                          <a:cs typeface="Montserrat SemiBold"/>
                          <a:sym typeface="Montserrat SemiBold"/>
                        </a:rPr>
                        <a:t>Improvements</a:t>
                      </a:r>
                      <a:endParaRPr sz="1800" b="1" i="0" u="none" strike="noStrike" cap="none" dirty="0">
                        <a:solidFill>
                          <a:schemeClr val="lt1"/>
                        </a:solidFill>
                        <a:latin typeface="Montserrat" pitchFamily="2" charset="77"/>
                        <a:ea typeface="Lato" panose="020F0502020204030203" pitchFamily="34" charset="0"/>
                        <a:cs typeface="Calibri" panose="020F0502020204030204" pitchFamily="34" charset="0"/>
                        <a:sym typeface="Arial"/>
                      </a:endParaRPr>
                    </a:p>
                    <a:p>
                      <a:r>
                        <a:rPr kumimoji="0" lang="en-US" sz="1100" b="0" i="0" u="none" strike="noStrike" kern="0" cap="none" spc="0" normalizeH="0" baseline="0" dirty="0">
                          <a:ln>
                            <a:noFill/>
                          </a:ln>
                          <a:solidFill>
                            <a:srgbClr val="FFFFFF"/>
                          </a:solidFill>
                          <a:effectLst/>
                          <a:uLnTx/>
                          <a:uFillTx/>
                          <a:latin typeface="Lato"/>
                          <a:ea typeface="Lato"/>
                          <a:cs typeface="Lato"/>
                          <a:sym typeface="Arial"/>
                        </a:rPr>
                        <a:t>Landscaping, pool enhancements, dog park, and new monument signage</a:t>
                      </a:r>
                    </a:p>
                  </a:txBody>
                  <a:tcPr marL="0" marR="0" marT="45725" marB="45725" anchor="ct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1"/>
                  </a:ext>
                </a:extLst>
              </a:tr>
              <a:tr h="1005840">
                <a:tc>
                  <a:txBody>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chemeClr val="lt1"/>
                          </a:solidFill>
                          <a:latin typeface="Montserrat" pitchFamily="2" charset="77"/>
                          <a:ea typeface="Montserrat SemiBold"/>
                          <a:cs typeface="Montserrat SemiBold"/>
                          <a:sym typeface="Montserrat SemiBold"/>
                        </a:rPr>
                        <a:t>Rebranding Effort</a:t>
                      </a:r>
                      <a:endParaRPr sz="1800" b="1" i="0" u="none" strike="noStrike" cap="none" dirty="0">
                        <a:solidFill>
                          <a:schemeClr val="lt1"/>
                        </a:solidFill>
                        <a:latin typeface="Montserrat" pitchFamily="2" charset="77"/>
                        <a:ea typeface="Lato" panose="020F0502020204030203" pitchFamily="34" charset="0"/>
                        <a:cs typeface="Calibri" panose="020F0502020204030204" pitchFamily="34" charset="0"/>
                        <a:sym typeface="Arial"/>
                      </a:endParaRPr>
                    </a:p>
                    <a:p>
                      <a:r>
                        <a:rPr kumimoji="0" lang="en-US" sz="1100" b="0" i="0" u="none" strike="noStrike" kern="0" cap="none" spc="0" normalizeH="0" baseline="0" dirty="0">
                          <a:ln>
                            <a:noFill/>
                          </a:ln>
                          <a:solidFill>
                            <a:srgbClr val="FFFFFF"/>
                          </a:solidFill>
                          <a:effectLst/>
                          <a:uLnTx/>
                          <a:uFillTx/>
                          <a:latin typeface="Lato"/>
                          <a:ea typeface="Lato"/>
                          <a:cs typeface="Lato"/>
                          <a:sym typeface="Arial"/>
                        </a:rPr>
                        <a:t>Repositioning Ascent on Spence as a sought-after multifamily community, emphasizing its affordability</a:t>
                      </a:r>
                    </a:p>
                  </a:txBody>
                  <a:tcPr marL="0" marR="0" marT="45725" marB="45725" anchor="ct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2"/>
                  </a:ext>
                </a:extLst>
              </a:tr>
              <a:tr h="1005840">
                <a:tc>
                  <a:txBody>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chemeClr val="lt1"/>
                          </a:solidFill>
                          <a:latin typeface="Montserrat" pitchFamily="2" charset="77"/>
                          <a:ea typeface="Montserrat SemiBold"/>
                          <a:cs typeface="Montserrat SemiBold"/>
                          <a:sym typeface="Montserrat SemiBold"/>
                        </a:rPr>
                        <a:t>Strong Market Fundamentals</a:t>
                      </a:r>
                    </a:p>
                    <a:p>
                      <a:r>
                        <a:rPr kumimoji="0" lang="en-US" sz="1100" b="0" i="0" u="none" strike="noStrike" kern="0" cap="none" spc="0" normalizeH="0" baseline="0" dirty="0">
                          <a:ln>
                            <a:noFill/>
                          </a:ln>
                          <a:solidFill>
                            <a:srgbClr val="FFFFFF"/>
                          </a:solidFill>
                          <a:effectLst/>
                          <a:uLnTx/>
                          <a:uFillTx/>
                          <a:latin typeface="Lato"/>
                          <a:ea typeface="Lato"/>
                          <a:cs typeface="Lato"/>
                          <a:sym typeface="Arial"/>
                        </a:rPr>
                        <a:t>The North Tempe submarket continues to benefit from steady demand bolstered by a thriving local economy, population growth, and ASU</a:t>
                      </a:r>
                    </a:p>
                  </a:txBody>
                  <a:tcPr marL="0" marR="0" marT="45725" marB="45725" anchor="ctr">
                    <a:lnT w="12700" cap="flat" cmpd="sng">
                      <a:solidFill>
                        <a:srgbClr val="A5A5A5"/>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3"/>
                  </a:ext>
                </a:extLst>
              </a:tr>
            </a:tbl>
          </a:graphicData>
        </a:graphic>
      </p:graphicFrame>
      <p:pic>
        <p:nvPicPr>
          <p:cNvPr id="4" name="Picture 3">
            <a:extLst>
              <a:ext uri="{FF2B5EF4-FFF2-40B4-BE49-F238E27FC236}">
                <a16:creationId xmlns:a16="http://schemas.microsoft.com/office/drawing/2014/main" id="{2FF49D57-852A-A6C7-77C6-0D020C083EB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7000" contrast="7000"/>
                    </a14:imgEffect>
                  </a14:imgLayer>
                </a14:imgProps>
              </a:ext>
            </a:extLst>
          </a:blip>
          <a:srcRect l="299" t="-94" r="32002" b="10564"/>
          <a:stretch/>
        </p:blipFill>
        <p:spPr>
          <a:xfrm>
            <a:off x="4760978" y="4106358"/>
            <a:ext cx="2505456" cy="2206735"/>
          </a:xfrm>
          <a:prstGeom prst="rect">
            <a:avLst/>
          </a:prstGeom>
          <a:ln w="152400">
            <a:solidFill>
              <a:schemeClr val="accent1">
                <a:alpha val="69790"/>
              </a:schemeClr>
            </a:solidFill>
            <a:miter lim="800000"/>
          </a:ln>
        </p:spPr>
      </p:pic>
      <p:sp>
        <p:nvSpPr>
          <p:cNvPr id="8" name="Google Shape;267;p36">
            <a:extLst>
              <a:ext uri="{FF2B5EF4-FFF2-40B4-BE49-F238E27FC236}">
                <a16:creationId xmlns:a16="http://schemas.microsoft.com/office/drawing/2014/main" id="{A706CAC6-95F6-74FA-7DD3-7CF851741B84}"/>
              </a:ext>
            </a:extLst>
          </p:cNvPr>
          <p:cNvSpPr/>
          <p:nvPr/>
        </p:nvSpPr>
        <p:spPr>
          <a:xfrm>
            <a:off x="554967" y="5719940"/>
            <a:ext cx="3815015" cy="550503"/>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dirty="0">
                <a:solidFill>
                  <a:schemeClr val="lt1"/>
                </a:solidFill>
                <a:latin typeface="Montserrat"/>
                <a:ea typeface="Montserrat"/>
                <a:cs typeface="Montserrat"/>
                <a:sym typeface="Montserrat"/>
              </a:rPr>
              <a:t>These properties generally have a higher risk</a:t>
            </a:r>
            <a:br>
              <a:rPr lang="en-US" sz="1000" b="0" i="1" u="none" strike="noStrike" cap="none" dirty="0">
                <a:solidFill>
                  <a:schemeClr val="lt1"/>
                </a:solidFill>
                <a:latin typeface="Montserrat"/>
                <a:ea typeface="Montserrat"/>
                <a:cs typeface="Montserrat"/>
                <a:sym typeface="Montserrat"/>
              </a:rPr>
            </a:br>
            <a:r>
              <a:rPr lang="en-US" sz="1000" b="0" i="1" u="none" strike="noStrike" cap="none" dirty="0">
                <a:solidFill>
                  <a:schemeClr val="lt1"/>
                </a:solidFill>
                <a:latin typeface="Montserrat"/>
                <a:ea typeface="Montserrat"/>
                <a:cs typeface="Montserrat"/>
                <a:sym typeface="Montserrat"/>
              </a:rPr>
              <a:t>and return profile than Core Plus properties</a:t>
            </a:r>
            <a:endParaRPr sz="1050" b="0" i="1" u="none" strike="noStrike" cap="none" dirty="0">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428974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EB30C-4279-A693-EB36-2925FB78FB5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A2CB9C4-77E3-ABE9-3CB9-2DEBD23133C6}"/>
              </a:ext>
            </a:extLst>
          </p:cNvPr>
          <p:cNvSpPr>
            <a:spLocks noGrp="1"/>
          </p:cNvSpPr>
          <p:nvPr>
            <p:ph type="body" idx="1"/>
          </p:nvPr>
        </p:nvSpPr>
        <p:spPr>
          <a:xfrm>
            <a:off x="457200" y="1661746"/>
            <a:ext cx="7904286" cy="4643804"/>
          </a:xfrm>
        </p:spPr>
        <p:txBody>
          <a:bodyPr/>
          <a:lstStyle/>
          <a:p>
            <a:pPr marL="182880" indent="182880">
              <a:lnSpc>
                <a:spcPct val="150000"/>
              </a:lnSpc>
              <a:spcAft>
                <a:spcPts val="800"/>
              </a:spcAft>
              <a:buClr>
                <a:schemeClr val="bg1"/>
              </a:buClr>
              <a:buFont typeface="Arial" panose="020B0604020202020204" pitchFamily="34" charset="0"/>
              <a:buChar char="•"/>
            </a:pPr>
            <a:r>
              <a:rPr lang="en-US" sz="1100" dirty="0">
                <a:solidFill>
                  <a:schemeClr val="bg1"/>
                </a:solidFill>
                <a:effectLst/>
                <a:latin typeface="Montserrat" pitchFamily="2" charset="77"/>
              </a:rPr>
              <a:t>We are offering a maximum of $100,000,000 of our limited liability company interests of Class A units at a purchase price of $1,000.00 per unit.</a:t>
            </a:r>
          </a:p>
          <a:p>
            <a:pPr marL="182880" indent="182880">
              <a:lnSpc>
                <a:spcPct val="150000"/>
              </a:lnSpc>
              <a:spcAft>
                <a:spcPts val="800"/>
              </a:spcAft>
              <a:buClr>
                <a:schemeClr val="bg1"/>
              </a:buClr>
              <a:buFont typeface="Arial" panose="020B0604020202020204" pitchFamily="34" charset="0"/>
              <a:buChar char="•"/>
            </a:pPr>
            <a:r>
              <a:rPr lang="en-US" sz="1100" dirty="0">
                <a:solidFill>
                  <a:schemeClr val="bg1"/>
                </a:solidFill>
                <a:effectLst/>
                <a:latin typeface="Montserrat" pitchFamily="2" charset="77"/>
              </a:rPr>
              <a:t>As of December 6, 2024, the Fund has raised $5,000,000 in the Offering. The Fund satisfied its minimum offering requirement and broke escrow on December 3, 2024.</a:t>
            </a:r>
          </a:p>
          <a:p>
            <a:pPr marL="182880" indent="182880">
              <a:lnSpc>
                <a:spcPct val="150000"/>
              </a:lnSpc>
              <a:spcAft>
                <a:spcPts val="800"/>
              </a:spcAft>
              <a:buClr>
                <a:schemeClr val="bg1"/>
              </a:buClr>
              <a:buFont typeface="Arial" panose="020B0604020202020204" pitchFamily="34" charset="0"/>
              <a:buChar char="•"/>
            </a:pPr>
            <a:r>
              <a:rPr lang="en-US" sz="1100" dirty="0">
                <a:solidFill>
                  <a:schemeClr val="bg1"/>
                </a:solidFill>
                <a:effectLst/>
                <a:latin typeface="Montserrat" pitchFamily="2" charset="77"/>
              </a:rPr>
              <a:t>We intend to finance our portfolio at a target leverage level of between 50% and 65% loan-to-value.</a:t>
            </a:r>
          </a:p>
          <a:p>
            <a:pPr marL="182880" indent="182880">
              <a:lnSpc>
                <a:spcPct val="150000"/>
              </a:lnSpc>
              <a:spcAft>
                <a:spcPts val="800"/>
              </a:spcAft>
              <a:buClr>
                <a:schemeClr val="bg1"/>
              </a:buClr>
              <a:buFont typeface="Arial" panose="020B0604020202020204" pitchFamily="34" charset="0"/>
              <a:buChar char="•"/>
            </a:pPr>
            <a:r>
              <a:rPr lang="en-US" sz="1100" dirty="0">
                <a:solidFill>
                  <a:schemeClr val="bg1"/>
                </a:solidFill>
                <a:effectLst/>
                <a:latin typeface="Montserrat" pitchFamily="2" charset="77"/>
              </a:rPr>
              <a:t>The initial minimum investment is $50,000 in Class A Units. Additional purchases must be made in increments of at least $5,000.</a:t>
            </a:r>
          </a:p>
          <a:p>
            <a:pPr marL="182880" indent="182880">
              <a:lnSpc>
                <a:spcPct val="150000"/>
              </a:lnSpc>
              <a:spcAft>
                <a:spcPts val="800"/>
              </a:spcAft>
              <a:buClr>
                <a:schemeClr val="bg1"/>
              </a:buClr>
              <a:buFont typeface="Arial" panose="020B0604020202020204" pitchFamily="34" charset="0"/>
              <a:buChar char="•"/>
            </a:pPr>
            <a:r>
              <a:rPr lang="en-US" sz="1100" dirty="0">
                <a:solidFill>
                  <a:schemeClr val="bg1"/>
                </a:solidFill>
                <a:effectLst/>
                <a:latin typeface="Montserrat" pitchFamily="2" charset="77"/>
              </a:rPr>
              <a:t>We expect the average cost of our properties to be between $10 million </a:t>
            </a:r>
            <a:br>
              <a:rPr lang="en-US" sz="1100" dirty="0">
                <a:solidFill>
                  <a:schemeClr val="bg1"/>
                </a:solidFill>
                <a:effectLst/>
                <a:latin typeface="Montserrat" pitchFamily="2" charset="77"/>
              </a:rPr>
            </a:br>
            <a:r>
              <a:rPr lang="en-US" sz="1100" dirty="0">
                <a:solidFill>
                  <a:schemeClr val="bg1"/>
                </a:solidFill>
                <a:effectLst/>
                <a:latin typeface="Montserrat" pitchFamily="2" charset="77"/>
              </a:rPr>
              <a:t>and $40 million.</a:t>
            </a:r>
          </a:p>
          <a:p>
            <a:pPr marL="182880" indent="182880">
              <a:lnSpc>
                <a:spcPct val="150000"/>
              </a:lnSpc>
              <a:spcAft>
                <a:spcPts val="800"/>
              </a:spcAft>
              <a:buClr>
                <a:schemeClr val="bg1"/>
              </a:buClr>
              <a:buFont typeface="Arial" panose="020B0604020202020204" pitchFamily="34" charset="0"/>
              <a:buChar char="•"/>
            </a:pPr>
            <a:r>
              <a:rPr lang="en-US" sz="1100" dirty="0">
                <a:solidFill>
                  <a:schemeClr val="bg1"/>
                </a:solidFill>
                <a:effectLst/>
                <a:latin typeface="Montserrat" pitchFamily="2" charset="77"/>
              </a:rPr>
              <a:t>As an exit strategy, our objective is to stage the assets for disposition at an optimal time to return unit holder capital to maximize profits.  We expect to hold each individual property for approximately three to five years before selling the property.</a:t>
            </a:r>
          </a:p>
          <a:p>
            <a:pPr marL="182880" indent="182880">
              <a:lnSpc>
                <a:spcPct val="150000"/>
              </a:lnSpc>
              <a:spcAft>
                <a:spcPts val="800"/>
              </a:spcAft>
              <a:buClr>
                <a:schemeClr val="bg1"/>
              </a:buClr>
              <a:buFont typeface="Arial" panose="020B0604020202020204" pitchFamily="34" charset="0"/>
              <a:buChar char="•"/>
            </a:pPr>
            <a:r>
              <a:rPr lang="en-US" sz="1100" dirty="0">
                <a:solidFill>
                  <a:schemeClr val="bg1"/>
                </a:solidFill>
                <a:effectLst/>
                <a:latin typeface="Montserrat" pitchFamily="2" charset="77"/>
              </a:rPr>
              <a:t>We operate under the direction of our manager (Rincon Fund Advisor II, LLC), who is responsible for the management and control of our affairs.</a:t>
            </a:r>
          </a:p>
        </p:txBody>
      </p:sp>
      <p:sp>
        <p:nvSpPr>
          <p:cNvPr id="4" name="Slide Number Placeholder 3">
            <a:extLst>
              <a:ext uri="{FF2B5EF4-FFF2-40B4-BE49-F238E27FC236}">
                <a16:creationId xmlns:a16="http://schemas.microsoft.com/office/drawing/2014/main" id="{71F6D408-CEB0-8348-CD1B-C83882A4ED1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13</a:t>
            </a:fld>
            <a:endParaRPr lang="en-US"/>
          </a:p>
        </p:txBody>
      </p:sp>
      <p:graphicFrame>
        <p:nvGraphicFramePr>
          <p:cNvPr id="6" name="Google Shape;138;p6">
            <a:extLst>
              <a:ext uri="{FF2B5EF4-FFF2-40B4-BE49-F238E27FC236}">
                <a16:creationId xmlns:a16="http://schemas.microsoft.com/office/drawing/2014/main" id="{4A5C3DA6-DDAF-BD08-87FE-1A491F82B246}"/>
              </a:ext>
            </a:extLst>
          </p:cNvPr>
          <p:cNvGraphicFramePr/>
          <p:nvPr/>
        </p:nvGraphicFramePr>
        <p:xfrm>
          <a:off x="8867776" y="1501601"/>
          <a:ext cx="2552700" cy="4552489"/>
        </p:xfrm>
        <a:graphic>
          <a:graphicData uri="http://schemas.openxmlformats.org/drawingml/2006/table">
            <a:tbl>
              <a:tblPr>
                <a:noFill/>
                <a:tableStyleId>{144C0A18-3FF9-47A1-BDCB-06B533E131A7}</a:tableStyleId>
              </a:tblPr>
              <a:tblGrid>
                <a:gridCol w="2552700">
                  <a:extLst>
                    <a:ext uri="{9D8B030D-6E8A-4147-A177-3AD203B41FA5}">
                      <a16:colId xmlns:a16="http://schemas.microsoft.com/office/drawing/2014/main" val="20000"/>
                    </a:ext>
                  </a:extLst>
                </a:gridCol>
              </a:tblGrid>
              <a:tr h="1355899">
                <a:tc>
                  <a:txBody>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chemeClr val="lt1"/>
                          </a:solidFill>
                          <a:latin typeface="Montserrat SemiBold" pitchFamily="2" charset="77"/>
                          <a:ea typeface="Montserrat SemiBold"/>
                          <a:cs typeface="Montserrat SemiBold"/>
                          <a:sym typeface="Montserrat SemiBold"/>
                        </a:rPr>
                        <a:t>Potential Benefits</a:t>
                      </a:r>
                    </a:p>
                    <a:p>
                      <a:pPr marL="0" marR="0" lvl="0" indent="0" algn="l" rtl="0">
                        <a:lnSpc>
                          <a:spcPct val="100000"/>
                        </a:lnSpc>
                        <a:spcBef>
                          <a:spcPts val="0"/>
                        </a:spcBef>
                        <a:spcAft>
                          <a:spcPts val="0"/>
                        </a:spcAft>
                        <a:buClr>
                          <a:srgbClr val="000000"/>
                        </a:buClr>
                        <a:buSzPts val="1200"/>
                        <a:buFont typeface="Arial"/>
                        <a:buNone/>
                      </a:pPr>
                      <a:endParaRPr sz="2000" b="1" i="0" dirty="0">
                        <a:latin typeface="Montserrat SemiBold" pitchFamily="2" charset="77"/>
                        <a:ea typeface="Lato" panose="020F0502020204030203" pitchFamily="34" charset="0"/>
                        <a:cs typeface="Calibri" panose="020F0502020204030204" pitchFamily="34" charset="0"/>
                      </a:endParaRPr>
                    </a:p>
                    <a:p>
                      <a:endParaRPr lang="en-US" sz="1000" b="0" i="0" u="none" strike="noStrike" cap="none" dirty="0">
                        <a:solidFill>
                          <a:schemeClr val="bg1"/>
                        </a:solidFill>
                        <a:effectLst/>
                        <a:latin typeface="Montserrat" pitchFamily="2" charset="77"/>
                        <a:ea typeface="ATT Aleck Sans"/>
                        <a:cs typeface="ATT Aleck Sans"/>
                        <a:sym typeface="Arial"/>
                      </a:endParaRPr>
                    </a:p>
                    <a:p>
                      <a:r>
                        <a:rPr lang="en-US" sz="1000" b="0" i="0" u="none" strike="noStrike" cap="none" dirty="0">
                          <a:solidFill>
                            <a:schemeClr val="bg1"/>
                          </a:solidFill>
                          <a:effectLst/>
                          <a:latin typeface="Montserrat" pitchFamily="2" charset="77"/>
                          <a:ea typeface="ATT Aleck Sans"/>
                          <a:cs typeface="ATT Aleck Sans"/>
                          <a:sym typeface="Arial"/>
                        </a:rPr>
                        <a:t>Portfolio diversification without the public market exposure of a REIT</a:t>
                      </a:r>
                    </a:p>
                  </a:txBody>
                  <a:tcPr marL="0" marR="0" marT="0" marB="0" anchor="ctr">
                    <a:lnT w="9525" cap="flat" cmpd="sng">
                      <a:solidFill>
                        <a:srgbClr val="000000">
                          <a:alpha val="0"/>
                        </a:srgbClr>
                      </a:solidFill>
                      <a:prstDash val="solid"/>
                      <a:round/>
                      <a:headEnd type="none" w="sm" len="sm"/>
                      <a:tailEnd type="none" w="sm" len="sm"/>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62025">
                <a:tc>
                  <a: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lang="en-US" sz="1000" b="0" i="0" u="none" strike="noStrike" cap="none" noProof="0" dirty="0">
                        <a:solidFill>
                          <a:schemeClr val="bg1"/>
                        </a:solidFill>
                        <a:effectLst/>
                        <a:latin typeface="Montserrat" pitchFamily="2" charset="77"/>
                        <a:ea typeface="Montserrat SemiBold"/>
                        <a:cs typeface="Montserrat SemiBold"/>
                        <a:sym typeface="Montserrat SemiBold"/>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000" b="0" i="0" u="none" strike="noStrike" cap="none" noProof="0" dirty="0">
                          <a:solidFill>
                            <a:schemeClr val="bg1"/>
                          </a:solidFill>
                          <a:effectLst/>
                          <a:latin typeface="Montserrat" pitchFamily="2" charset="77"/>
                          <a:ea typeface="Montserrat SemiBold"/>
                          <a:cs typeface="Montserrat SemiBold"/>
                          <a:sym typeface="Montserrat SemiBold"/>
                        </a:rPr>
                        <a:t>Higher-yielding, income-producing hard assets</a:t>
                      </a:r>
                      <a:endParaRPr lang="en-US" sz="1000" b="0" i="0" u="none" strike="noStrike" cap="none" noProof="0" dirty="0">
                        <a:solidFill>
                          <a:schemeClr val="bg1"/>
                        </a:solidFill>
                        <a:effectLst/>
                        <a:latin typeface="Montserrat" pitchFamily="2" charset="77"/>
                        <a:ea typeface="Lato" panose="020F0502020204030203" pitchFamily="34" charset="0"/>
                        <a:cs typeface="Calibri" panose="020F0502020204030204" pitchFamily="34" charset="0"/>
                        <a:sym typeface="Arial"/>
                      </a:endParaRPr>
                    </a:p>
                  </a:txBody>
                  <a:tcPr marL="0" marR="0" marT="91440" marB="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62714220"/>
                  </a:ext>
                </a:extLst>
              </a:tr>
              <a:tr h="1015365">
                <a:tc>
                  <a: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lang="en-US" sz="1000" b="0" i="0" u="none" strike="noStrike" cap="none" dirty="0">
                        <a:solidFill>
                          <a:schemeClr val="bg1"/>
                        </a:solidFill>
                        <a:effectLst/>
                        <a:latin typeface="Montserrat" pitchFamily="2" charset="77"/>
                        <a:ea typeface="ATT Aleck Sans"/>
                        <a:cs typeface="Montserrat SemiBold"/>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000" b="0" i="0" u="none" strike="noStrike" cap="none" dirty="0">
                          <a:solidFill>
                            <a:schemeClr val="bg1"/>
                          </a:solidFill>
                          <a:effectLst/>
                          <a:latin typeface="Montserrat" pitchFamily="2" charset="77"/>
                          <a:ea typeface="ATT Aleck Sans"/>
                          <a:cs typeface="Montserrat SemiBold"/>
                          <a:sym typeface="Arial"/>
                        </a:rPr>
                        <a:t>Geographically diversified real estate investment in growth areas</a:t>
                      </a:r>
                    </a:p>
                  </a:txBody>
                  <a:tcPr marL="0" marR="0" marT="0" marB="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0937542"/>
                  </a:ext>
                </a:extLst>
              </a:tr>
              <a:tr h="1219200">
                <a:tc>
                  <a: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endParaRPr lang="en-US" sz="1000" b="0" i="0" u="none" strike="noStrike" cap="none" dirty="0">
                        <a:solidFill>
                          <a:schemeClr val="bg1"/>
                        </a:solidFill>
                        <a:effectLst/>
                        <a:latin typeface="Montserrat" pitchFamily="2" charset="77"/>
                        <a:ea typeface="ATT Aleck Sans"/>
                        <a:cs typeface="Montserrat SemiBold"/>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000" b="0" i="0" u="none" strike="noStrike" cap="none" dirty="0">
                          <a:solidFill>
                            <a:schemeClr val="bg1"/>
                          </a:solidFill>
                          <a:effectLst/>
                          <a:latin typeface="Montserrat" pitchFamily="2" charset="77"/>
                          <a:ea typeface="ATT Aleck Sans"/>
                          <a:cs typeface="Montserrat SemiBold"/>
                          <a:sym typeface="Arial"/>
                        </a:rPr>
                        <a:t>Potential investor tax benefits include depreciation, operating expense deductions, and beneficial passive income tax treatment</a:t>
                      </a:r>
                    </a:p>
                  </a:txBody>
                  <a:tcPr marL="0" marR="0" marT="0" marB="0" anchor="ctr">
                    <a:lnT w="6350" cap="flat" cmpd="sng" algn="ctr">
                      <a:solidFill>
                        <a:schemeClr val="bg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2343344682"/>
                  </a:ext>
                </a:extLst>
              </a:tr>
            </a:tbl>
          </a:graphicData>
        </a:graphic>
      </p:graphicFrame>
      <p:pic>
        <p:nvPicPr>
          <p:cNvPr id="7" name="Picture 6">
            <a:extLst>
              <a:ext uri="{FF2B5EF4-FFF2-40B4-BE49-F238E27FC236}">
                <a16:creationId xmlns:a16="http://schemas.microsoft.com/office/drawing/2014/main" id="{0B0580CA-4182-D5FE-1C99-71C6B43C183F}"/>
              </a:ext>
            </a:extLst>
          </p:cNvPr>
          <p:cNvPicPr>
            <a:picLocks noChangeAspect="1"/>
          </p:cNvPicPr>
          <p:nvPr/>
        </p:nvPicPr>
        <p:blipFill>
          <a:blip r:embed="rId2"/>
          <a:stretch>
            <a:fillRect/>
          </a:stretch>
        </p:blipFill>
        <p:spPr>
          <a:xfrm>
            <a:off x="8867777" y="2074962"/>
            <a:ext cx="257174" cy="272828"/>
          </a:xfrm>
          <a:prstGeom prst="rect">
            <a:avLst/>
          </a:prstGeom>
        </p:spPr>
      </p:pic>
      <p:pic>
        <p:nvPicPr>
          <p:cNvPr id="8" name="Picture 7">
            <a:extLst>
              <a:ext uri="{FF2B5EF4-FFF2-40B4-BE49-F238E27FC236}">
                <a16:creationId xmlns:a16="http://schemas.microsoft.com/office/drawing/2014/main" id="{30D0316A-70CD-8FC8-3DF6-8DF1B421D084}"/>
              </a:ext>
            </a:extLst>
          </p:cNvPr>
          <p:cNvPicPr>
            <a:picLocks noChangeAspect="1"/>
          </p:cNvPicPr>
          <p:nvPr/>
        </p:nvPicPr>
        <p:blipFill>
          <a:blip r:embed="rId3"/>
          <a:stretch>
            <a:fillRect/>
          </a:stretch>
        </p:blipFill>
        <p:spPr>
          <a:xfrm>
            <a:off x="8867775" y="3047484"/>
            <a:ext cx="323850" cy="210065"/>
          </a:xfrm>
          <a:prstGeom prst="rect">
            <a:avLst/>
          </a:prstGeom>
        </p:spPr>
      </p:pic>
      <p:pic>
        <p:nvPicPr>
          <p:cNvPr id="9" name="Picture 8">
            <a:extLst>
              <a:ext uri="{FF2B5EF4-FFF2-40B4-BE49-F238E27FC236}">
                <a16:creationId xmlns:a16="http://schemas.microsoft.com/office/drawing/2014/main" id="{F98F1435-3FDD-6841-6F07-A7FA0001C82F}"/>
              </a:ext>
            </a:extLst>
          </p:cNvPr>
          <p:cNvPicPr>
            <a:picLocks noChangeAspect="1"/>
          </p:cNvPicPr>
          <p:nvPr/>
        </p:nvPicPr>
        <p:blipFill>
          <a:blip r:embed="rId4"/>
          <a:stretch>
            <a:fillRect/>
          </a:stretch>
        </p:blipFill>
        <p:spPr>
          <a:xfrm>
            <a:off x="8877300" y="3944421"/>
            <a:ext cx="180975" cy="271463"/>
          </a:xfrm>
          <a:prstGeom prst="rect">
            <a:avLst/>
          </a:prstGeom>
        </p:spPr>
      </p:pic>
      <p:pic>
        <p:nvPicPr>
          <p:cNvPr id="10" name="Picture 9">
            <a:extLst>
              <a:ext uri="{FF2B5EF4-FFF2-40B4-BE49-F238E27FC236}">
                <a16:creationId xmlns:a16="http://schemas.microsoft.com/office/drawing/2014/main" id="{6E668352-7929-9694-EE6D-117D023C1B9D}"/>
              </a:ext>
            </a:extLst>
          </p:cNvPr>
          <p:cNvPicPr>
            <a:picLocks noChangeAspect="1"/>
          </p:cNvPicPr>
          <p:nvPr/>
        </p:nvPicPr>
        <p:blipFill>
          <a:blip r:embed="rId5"/>
          <a:stretch>
            <a:fillRect/>
          </a:stretch>
        </p:blipFill>
        <p:spPr>
          <a:xfrm>
            <a:off x="8899526" y="4927108"/>
            <a:ext cx="180975" cy="224901"/>
          </a:xfrm>
          <a:prstGeom prst="rect">
            <a:avLst/>
          </a:prstGeom>
        </p:spPr>
      </p:pic>
      <p:pic>
        <p:nvPicPr>
          <p:cNvPr id="12" name="Picture 11" descr="A patio with chairs and a fire pit in front of a building&#10;&#10;AI-generated content may be incorrect.">
            <a:extLst>
              <a:ext uri="{FF2B5EF4-FFF2-40B4-BE49-F238E27FC236}">
                <a16:creationId xmlns:a16="http://schemas.microsoft.com/office/drawing/2014/main" id="{6CB14AFE-6027-FE47-2FC3-12906B7FE9F0}"/>
              </a:ext>
            </a:extLst>
          </p:cNvPr>
          <p:cNvPicPr>
            <a:picLocks noChangeAspect="1"/>
          </p:cNvPicPr>
          <p:nvPr/>
        </p:nvPicPr>
        <p:blipFill>
          <a:blip r:embed="rId6"/>
          <a:stretch>
            <a:fillRect/>
          </a:stretch>
        </p:blipFill>
        <p:spPr>
          <a:xfrm>
            <a:off x="10426964" y="135603"/>
            <a:ext cx="1765036" cy="1323778"/>
          </a:xfrm>
          <a:prstGeom prst="rect">
            <a:avLst/>
          </a:prstGeom>
        </p:spPr>
      </p:pic>
      <p:sp>
        <p:nvSpPr>
          <p:cNvPr id="5" name="Google Shape;143;p6">
            <a:extLst>
              <a:ext uri="{FF2B5EF4-FFF2-40B4-BE49-F238E27FC236}">
                <a16:creationId xmlns:a16="http://schemas.microsoft.com/office/drawing/2014/main" id="{0FD0CEFA-D996-4B27-8BEC-AEF59B0F2DD2}"/>
              </a:ext>
            </a:extLst>
          </p:cNvPr>
          <p:cNvSpPr txBox="1"/>
          <p:nvPr/>
        </p:nvSpPr>
        <p:spPr>
          <a:xfrm>
            <a:off x="548640" y="731520"/>
            <a:ext cx="4256968" cy="48044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2400"/>
              <a:buFont typeface="Montserrat SemiBold"/>
              <a:buNone/>
            </a:pPr>
            <a:r>
              <a:rPr lang="en-US" sz="2800" b="1" i="0" u="none" strike="noStrike" cap="none" dirty="0">
                <a:solidFill>
                  <a:schemeClr val="lt1"/>
                </a:solidFill>
                <a:latin typeface="Montserrat SemiBold"/>
                <a:ea typeface="Montserrat SemiBold"/>
                <a:cs typeface="Montserrat SemiBold"/>
                <a:sym typeface="Montserrat SemiBold"/>
              </a:rPr>
              <a:t>The Fund Offer</a:t>
            </a:r>
            <a:endParaRPr sz="1600" b="0" i="0" u="none" strike="noStrike" cap="none" dirty="0">
              <a:solidFill>
                <a:schemeClr val="lt1"/>
              </a:solidFill>
              <a:latin typeface="Arial"/>
              <a:ea typeface="Arial"/>
              <a:cs typeface="Arial"/>
              <a:sym typeface="Arial"/>
            </a:endParaRPr>
          </a:p>
        </p:txBody>
      </p:sp>
      <p:sp>
        <p:nvSpPr>
          <p:cNvPr id="2" name="Google Shape;209;p33">
            <a:extLst>
              <a:ext uri="{FF2B5EF4-FFF2-40B4-BE49-F238E27FC236}">
                <a16:creationId xmlns:a16="http://schemas.microsoft.com/office/drawing/2014/main" id="{8B23FC96-B139-6CEF-8AC5-4DDB07F629B2}"/>
              </a:ext>
            </a:extLst>
          </p:cNvPr>
          <p:cNvSpPr txBox="1"/>
          <p:nvPr/>
        </p:nvSpPr>
        <p:spPr>
          <a:xfrm>
            <a:off x="731520" y="6400800"/>
            <a:ext cx="3291840"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RINCONPARTNERS.COM  •  © 2025 RINCON PARTNERS, LLC</a:t>
            </a:r>
            <a:endParaRPr sz="1400" b="0" i="0" u="none" strike="noStrike" cap="none" dirty="0">
              <a:solidFill>
                <a:schemeClr val="lt1"/>
              </a:solidFill>
              <a:latin typeface="Arial"/>
              <a:ea typeface="Arial"/>
              <a:cs typeface="Arial"/>
              <a:sym typeface="Arial"/>
            </a:endParaRPr>
          </a:p>
        </p:txBody>
      </p:sp>
      <p:pic>
        <p:nvPicPr>
          <p:cNvPr id="13" name="Picture 12">
            <a:extLst>
              <a:ext uri="{FF2B5EF4-FFF2-40B4-BE49-F238E27FC236}">
                <a16:creationId xmlns:a16="http://schemas.microsoft.com/office/drawing/2014/main" id="{53A51ABD-EDE5-9404-F640-5F50492DF515}"/>
              </a:ext>
            </a:extLst>
          </p:cNvPr>
          <p:cNvPicPr>
            <a:picLocks noChangeAspect="1"/>
          </p:cNvPicPr>
          <p:nvPr/>
        </p:nvPicPr>
        <p:blipFill>
          <a:blip r:embed="rId7"/>
          <a:stretch>
            <a:fillRect/>
          </a:stretch>
        </p:blipFill>
        <p:spPr>
          <a:xfrm>
            <a:off x="4603004" y="126057"/>
            <a:ext cx="2012633" cy="1341756"/>
          </a:xfrm>
          <a:prstGeom prst="rect">
            <a:avLst/>
          </a:prstGeom>
        </p:spPr>
      </p:pic>
      <p:pic>
        <p:nvPicPr>
          <p:cNvPr id="17" name="Picture 16">
            <a:extLst>
              <a:ext uri="{FF2B5EF4-FFF2-40B4-BE49-F238E27FC236}">
                <a16:creationId xmlns:a16="http://schemas.microsoft.com/office/drawing/2014/main" id="{8C0158E5-BEFE-ED71-70C0-666310F68467}"/>
              </a:ext>
            </a:extLst>
          </p:cNvPr>
          <p:cNvPicPr>
            <a:picLocks noChangeAspect="1"/>
          </p:cNvPicPr>
          <p:nvPr/>
        </p:nvPicPr>
        <p:blipFill>
          <a:blip r:embed="rId8"/>
          <a:stretch>
            <a:fillRect/>
          </a:stretch>
        </p:blipFill>
        <p:spPr>
          <a:xfrm>
            <a:off x="6586947" y="126056"/>
            <a:ext cx="2142422" cy="1335443"/>
          </a:xfrm>
          <a:prstGeom prst="rect">
            <a:avLst/>
          </a:prstGeom>
        </p:spPr>
      </p:pic>
      <p:pic>
        <p:nvPicPr>
          <p:cNvPr id="21" name="Picture 20" descr="A building with a fence and trees&#10;&#10;AI-generated content may be incorrect.">
            <a:extLst>
              <a:ext uri="{FF2B5EF4-FFF2-40B4-BE49-F238E27FC236}">
                <a16:creationId xmlns:a16="http://schemas.microsoft.com/office/drawing/2014/main" id="{5DE8E352-4FC0-65A4-2889-5EBBE0FD4596}"/>
              </a:ext>
            </a:extLst>
          </p:cNvPr>
          <p:cNvPicPr>
            <a:picLocks noChangeAspect="1"/>
          </p:cNvPicPr>
          <p:nvPr/>
        </p:nvPicPr>
        <p:blipFill>
          <a:blip r:embed="rId9"/>
          <a:stretch>
            <a:fillRect/>
          </a:stretch>
        </p:blipFill>
        <p:spPr>
          <a:xfrm>
            <a:off x="8672400" y="128788"/>
            <a:ext cx="1765036" cy="1323776"/>
          </a:xfrm>
          <a:prstGeom prst="rect">
            <a:avLst/>
          </a:prstGeom>
        </p:spPr>
      </p:pic>
      <p:sp>
        <p:nvSpPr>
          <p:cNvPr id="22" name="Rectangle 21">
            <a:extLst>
              <a:ext uri="{FF2B5EF4-FFF2-40B4-BE49-F238E27FC236}">
                <a16:creationId xmlns:a16="http://schemas.microsoft.com/office/drawing/2014/main" id="{2F4EE1D4-E517-67A3-7285-123BE1FC8955}"/>
              </a:ext>
            </a:extLst>
          </p:cNvPr>
          <p:cNvSpPr/>
          <p:nvPr/>
        </p:nvSpPr>
        <p:spPr>
          <a:xfrm rot="10800000">
            <a:off x="4409343" y="40353"/>
            <a:ext cx="1476685" cy="1526143"/>
          </a:xfrm>
          <a:prstGeom prst="rect">
            <a:avLst/>
          </a:prstGeom>
          <a:gradFill flip="none" rotWithShape="1">
            <a:gsLst>
              <a:gs pos="19000">
                <a:srgbClr val="003C69"/>
              </a:gs>
              <a:gs pos="100000">
                <a:srgbClr val="003C69">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0470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39"/>
          <p:cNvPicPr preferRelativeResize="0"/>
          <p:nvPr/>
        </p:nvPicPr>
        <p:blipFill rotWithShape="1">
          <a:blip r:embed="rId3"/>
          <a:srcRect l="28003" t="9354" r="29272" b="19911"/>
          <a:stretch/>
        </p:blipFill>
        <p:spPr>
          <a:xfrm>
            <a:off x="5995144" y="0"/>
            <a:ext cx="6206857" cy="6858000"/>
          </a:xfrm>
          <a:prstGeom prst="rect">
            <a:avLst/>
          </a:prstGeom>
          <a:noFill/>
          <a:ln>
            <a:noFill/>
          </a:ln>
        </p:spPr>
      </p:pic>
      <p:sp>
        <p:nvSpPr>
          <p:cNvPr id="335" name="Google Shape;335;p39"/>
          <p:cNvSpPr/>
          <p:nvPr/>
        </p:nvSpPr>
        <p:spPr>
          <a:xfrm>
            <a:off x="-3478" y="2971801"/>
            <a:ext cx="12195477" cy="3886200"/>
          </a:xfrm>
          <a:prstGeom prst="rect">
            <a:avLst/>
          </a:prstGeom>
          <a:gradFill>
            <a:gsLst>
              <a:gs pos="0">
                <a:srgbClr val="000000">
                  <a:alpha val="0"/>
                </a:srgbClr>
              </a:gs>
              <a:gs pos="100000">
                <a:srgbClr val="000000">
                  <a:alpha val="70588"/>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 name="Google Shape;107;p31">
            <a:extLst>
              <a:ext uri="{FF2B5EF4-FFF2-40B4-BE49-F238E27FC236}">
                <a16:creationId xmlns:a16="http://schemas.microsoft.com/office/drawing/2014/main" id="{BE94EB15-8662-EB40-F9C0-16F65C72BD61}"/>
              </a:ext>
            </a:extLst>
          </p:cNvPr>
          <p:cNvSpPr/>
          <p:nvPr/>
        </p:nvSpPr>
        <p:spPr>
          <a:xfrm>
            <a:off x="-3479" y="0"/>
            <a:ext cx="6554211" cy="6857991"/>
          </a:xfrm>
          <a:prstGeom prst="rect">
            <a:avLst/>
          </a:prstGeom>
          <a:solidFill>
            <a:schemeClr val="accent1"/>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5" name="Google Shape;117;p31">
            <a:extLst>
              <a:ext uri="{FF2B5EF4-FFF2-40B4-BE49-F238E27FC236}">
                <a16:creationId xmlns:a16="http://schemas.microsoft.com/office/drawing/2014/main" id="{1ECB242A-6342-D402-0081-E1BDB066EEAF}"/>
              </a:ext>
            </a:extLst>
          </p:cNvPr>
          <p:cNvPicPr preferRelativeResize="0"/>
          <p:nvPr/>
        </p:nvPicPr>
        <p:blipFill rotWithShape="1">
          <a:blip r:embed="rId4">
            <a:alphaModFix amt="25000"/>
          </a:blip>
          <a:srcRect l="45649" t="2094" r="50794" b="242"/>
          <a:stretch/>
        </p:blipFill>
        <p:spPr>
          <a:xfrm>
            <a:off x="6118570" y="19"/>
            <a:ext cx="443016" cy="6857981"/>
          </a:xfrm>
          <a:prstGeom prst="rect">
            <a:avLst/>
          </a:prstGeom>
          <a:noFill/>
          <a:ln>
            <a:noFill/>
          </a:ln>
        </p:spPr>
      </p:pic>
      <p:pic>
        <p:nvPicPr>
          <p:cNvPr id="337" name="Google Shape;337;p39"/>
          <p:cNvPicPr preferRelativeResize="0"/>
          <p:nvPr/>
        </p:nvPicPr>
        <p:blipFill rotWithShape="1">
          <a:blip r:embed="rId5">
            <a:alphaModFix/>
          </a:blip>
          <a:srcRect/>
          <a:stretch/>
        </p:blipFill>
        <p:spPr>
          <a:xfrm>
            <a:off x="10842474" y="6000825"/>
            <a:ext cx="996696" cy="485889"/>
          </a:xfrm>
          <a:prstGeom prst="rect">
            <a:avLst/>
          </a:prstGeom>
          <a:noFill/>
          <a:ln>
            <a:noFill/>
          </a:ln>
        </p:spPr>
      </p:pic>
      <p:sp>
        <p:nvSpPr>
          <p:cNvPr id="338" name="Google Shape;338;p39"/>
          <p:cNvSpPr txBox="1">
            <a:spLocks noGrp="1"/>
          </p:cNvSpPr>
          <p:nvPr>
            <p:ph type="sldNum" idx="12"/>
          </p:nvPr>
        </p:nvSpPr>
        <p:spPr>
          <a:xfrm>
            <a:off x="340565" y="6400800"/>
            <a:ext cx="722839" cy="192024"/>
          </a:xfrm>
          <a:prstGeom prst="rect">
            <a:avLst/>
          </a:prstGeom>
          <a:noFill/>
          <a:ln>
            <a:noFill/>
          </a:ln>
        </p:spPr>
        <p:txBody>
          <a:bodyPr spcFirstLastPara="1" wrap="square" lIns="0" tIns="0" rIns="0" bIns="0" anchor="ctr" anchorCtr="0">
            <a:noAutofit/>
          </a:bodyPr>
          <a:lstStyle/>
          <a:p>
            <a:pPr marL="0" lvl="0" indent="0" algn="l" rtl="0">
              <a:lnSpc>
                <a:spcPct val="125000"/>
              </a:lnSpc>
              <a:spcBef>
                <a:spcPts val="0"/>
              </a:spcBef>
              <a:spcAft>
                <a:spcPts val="0"/>
              </a:spcAft>
              <a:buSzPts val="800"/>
              <a:buNone/>
            </a:pPr>
            <a:fld id="{00000000-1234-1234-1234-123412341234}" type="slidenum">
              <a:rPr lang="en-US"/>
              <a:t>14</a:t>
            </a:fld>
            <a:endParaRPr/>
          </a:p>
        </p:txBody>
      </p:sp>
      <p:graphicFrame>
        <p:nvGraphicFramePr>
          <p:cNvPr id="341" name="Google Shape;341;p39"/>
          <p:cNvGraphicFramePr/>
          <p:nvPr>
            <p:extLst>
              <p:ext uri="{D42A27DB-BD31-4B8C-83A1-F6EECF244321}">
                <p14:modId xmlns:p14="http://schemas.microsoft.com/office/powerpoint/2010/main" val="4173148062"/>
              </p:ext>
            </p:extLst>
          </p:nvPr>
        </p:nvGraphicFramePr>
        <p:xfrm>
          <a:off x="572594" y="1211967"/>
          <a:ext cx="4637359" cy="4572000"/>
        </p:xfrm>
        <a:graphic>
          <a:graphicData uri="http://schemas.openxmlformats.org/drawingml/2006/table">
            <a:tbl>
              <a:tblPr>
                <a:noFill/>
                <a:tableStyleId>{144C0A18-3FF9-47A1-BDCB-06B533E131A7}</a:tableStyleId>
              </a:tblPr>
              <a:tblGrid>
                <a:gridCol w="4637359">
                  <a:extLst>
                    <a:ext uri="{9D8B030D-6E8A-4147-A177-3AD203B41FA5}">
                      <a16:colId xmlns:a16="http://schemas.microsoft.com/office/drawing/2014/main" val="20000"/>
                    </a:ext>
                  </a:extLst>
                </a:gridCol>
              </a:tblGrid>
              <a:tr h="640080">
                <a:tc>
                  <a:txBody>
                    <a:bodyPr/>
                    <a:lstStyle/>
                    <a:p>
                      <a:r>
                        <a:rPr lang="en-US" sz="1600" b="1" i="0" dirty="0">
                          <a:solidFill>
                            <a:schemeClr val="bg1"/>
                          </a:solidFill>
                          <a:latin typeface="Montserrat" pitchFamily="2" charset="77"/>
                        </a:rPr>
                        <a:t>Portfolio diversification without</a:t>
                      </a:r>
                      <a:br>
                        <a:rPr lang="en-US" sz="1600" b="1" i="0" dirty="0">
                          <a:solidFill>
                            <a:schemeClr val="bg1"/>
                          </a:solidFill>
                          <a:latin typeface="Montserrat" pitchFamily="2" charset="77"/>
                        </a:rPr>
                      </a:br>
                      <a:r>
                        <a:rPr lang="en-US" sz="1600" b="1" i="0" dirty="0">
                          <a:solidFill>
                            <a:schemeClr val="bg1"/>
                          </a:solidFill>
                          <a:latin typeface="Montserrat" pitchFamily="2" charset="77"/>
                        </a:rPr>
                        <a:t>the stock market exposure of a REIT</a:t>
                      </a:r>
                    </a:p>
                  </a:txBody>
                  <a:tcPr marL="0" marR="91450" marT="45725" marB="45725" anchor="ctr">
                    <a:lnT w="9525" cap="flat" cmpd="sng">
                      <a:solidFill>
                        <a:srgbClr val="000000">
                          <a:alpha val="0"/>
                        </a:srgbClr>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0"/>
                  </a:ext>
                </a:extLst>
              </a:tr>
              <a:tr h="640080">
                <a:tc>
                  <a:txBody>
                    <a:bodyPr/>
                    <a:lstStyle/>
                    <a:p>
                      <a:r>
                        <a:rPr lang="en-US" sz="1600" b="1" i="0" dirty="0">
                          <a:solidFill>
                            <a:schemeClr val="bg1"/>
                          </a:solidFill>
                          <a:latin typeface="Montserrat" pitchFamily="2" charset="77"/>
                        </a:rPr>
                        <a:t>Higher yielding, income producing</a:t>
                      </a:r>
                      <a:br>
                        <a:rPr lang="en-US" sz="1600" b="1" i="0" dirty="0">
                          <a:solidFill>
                            <a:schemeClr val="bg1"/>
                          </a:solidFill>
                          <a:latin typeface="Montserrat" pitchFamily="2" charset="77"/>
                        </a:rPr>
                      </a:br>
                      <a:r>
                        <a:rPr lang="en-US" sz="1600" b="1" i="0" dirty="0">
                          <a:solidFill>
                            <a:schemeClr val="bg1"/>
                          </a:solidFill>
                          <a:latin typeface="Montserrat" pitchFamily="2" charset="77"/>
                        </a:rPr>
                        <a:t>hard assets</a:t>
                      </a:r>
                    </a:p>
                  </a:txBody>
                  <a:tcPr marL="0" marR="91450" marT="45725" marB="45725" anchor="ct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1"/>
                  </a:ext>
                </a:extLst>
              </a:tr>
              <a:tr h="640080">
                <a:tc>
                  <a:txBody>
                    <a:bodyPr/>
                    <a:lstStyle/>
                    <a:p>
                      <a:r>
                        <a:rPr lang="en-US" sz="1600" b="1" i="0" dirty="0">
                          <a:solidFill>
                            <a:schemeClr val="bg1"/>
                          </a:solidFill>
                          <a:latin typeface="Montserrat" pitchFamily="2" charset="77"/>
                        </a:rPr>
                        <a:t>Geographically diversified real estate investment in growth areas</a:t>
                      </a:r>
                    </a:p>
                  </a:txBody>
                  <a:tcPr marL="0" marR="91450" marT="45725" marB="45725" anchor="ct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2"/>
                  </a:ext>
                </a:extLst>
              </a:tr>
              <a:tr h="640080">
                <a:tc>
                  <a:txBody>
                    <a:bodyPr/>
                    <a:lstStyle/>
                    <a:p>
                      <a:pPr marL="0" marR="0" lvl="0" indent="0" algn="l" rtl="0">
                        <a:lnSpc>
                          <a:spcPct val="100000"/>
                        </a:lnSpc>
                        <a:spcBef>
                          <a:spcPts val="0"/>
                        </a:spcBef>
                        <a:spcAft>
                          <a:spcPts val="0"/>
                        </a:spcAft>
                        <a:buClr>
                          <a:srgbClr val="000000"/>
                        </a:buClr>
                        <a:buSzPts val="1600"/>
                        <a:buFont typeface="Arial"/>
                        <a:buNone/>
                      </a:pPr>
                      <a:r>
                        <a:rPr lang="en-US" sz="1600" b="1" i="0" dirty="0">
                          <a:solidFill>
                            <a:schemeClr val="bg1"/>
                          </a:solidFill>
                          <a:latin typeface="Montserrat" pitchFamily="2" charset="77"/>
                        </a:rPr>
                        <a:t>Committed management with</a:t>
                      </a:r>
                      <a:br>
                        <a:rPr lang="en-US" sz="1600" b="1" i="0" dirty="0">
                          <a:solidFill>
                            <a:schemeClr val="bg1"/>
                          </a:solidFill>
                          <a:latin typeface="Montserrat" pitchFamily="2" charset="77"/>
                        </a:rPr>
                      </a:br>
                      <a:r>
                        <a:rPr lang="en-US" sz="1600" b="1" i="0" dirty="0">
                          <a:solidFill>
                            <a:schemeClr val="bg1"/>
                          </a:solidFill>
                          <a:latin typeface="Montserrat" pitchFamily="2" charset="77"/>
                        </a:rPr>
                        <a:t>a track record of success</a:t>
                      </a:r>
                      <a:endParaRPr kumimoji="0" sz="1600" b="1" i="0" u="none" strike="noStrike" kern="0" cap="none" spc="0" normalizeH="0" baseline="0" dirty="0">
                        <a:ln>
                          <a:noFill/>
                        </a:ln>
                        <a:solidFill>
                          <a:schemeClr val="bg1"/>
                        </a:solidFill>
                        <a:effectLst/>
                        <a:uLnTx/>
                        <a:uFillTx/>
                        <a:latin typeface="Montserrat" pitchFamily="2" charset="77"/>
                        <a:ea typeface="Lato"/>
                        <a:cs typeface="Lato"/>
                        <a:sym typeface="Arial"/>
                      </a:endParaRPr>
                    </a:p>
                  </a:txBody>
                  <a:tcPr marL="0" marR="91450" marT="45725" marB="45725" anchor="ct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3"/>
                  </a:ext>
                </a:extLst>
              </a:tr>
              <a:tr h="457200">
                <a:tc>
                  <a:txBody>
                    <a:bodyPr/>
                    <a:lstStyle/>
                    <a:p>
                      <a:pPr marL="0" marR="0" lvl="0" indent="0" algn="l" rtl="0">
                        <a:lnSpc>
                          <a:spcPct val="100000"/>
                        </a:lnSpc>
                        <a:spcBef>
                          <a:spcPts val="0"/>
                        </a:spcBef>
                        <a:spcAft>
                          <a:spcPts val="0"/>
                        </a:spcAft>
                        <a:buClr>
                          <a:srgbClr val="000000"/>
                        </a:buClr>
                        <a:buSzPts val="1600"/>
                        <a:buFont typeface="Arial"/>
                        <a:buNone/>
                      </a:pPr>
                      <a:r>
                        <a:rPr lang="en-US" sz="1600" b="1" i="0" dirty="0">
                          <a:solidFill>
                            <a:schemeClr val="bg1"/>
                          </a:solidFill>
                          <a:latin typeface="Montserrat" pitchFamily="2" charset="77"/>
                        </a:rPr>
                        <a:t>Regional expertise and network</a:t>
                      </a:r>
                      <a:endParaRPr kumimoji="0" sz="1600" b="1" i="0" u="none" strike="noStrike" kern="0" cap="none" spc="0" normalizeH="0" baseline="0" dirty="0">
                        <a:ln>
                          <a:noFill/>
                        </a:ln>
                        <a:solidFill>
                          <a:schemeClr val="bg1"/>
                        </a:solidFill>
                        <a:effectLst/>
                        <a:uLnTx/>
                        <a:uFillTx/>
                        <a:latin typeface="Montserrat" pitchFamily="2" charset="77"/>
                        <a:ea typeface="Lato"/>
                        <a:cs typeface="Lato"/>
                        <a:sym typeface="Arial"/>
                      </a:endParaRPr>
                    </a:p>
                  </a:txBody>
                  <a:tcPr marL="0" marR="91450" marT="45725" marB="45725" anchor="ct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4"/>
                  </a:ext>
                </a:extLst>
              </a:tr>
              <a:tr h="640080">
                <a:tc>
                  <a:txBody>
                    <a:bodyPr/>
                    <a:lstStyle/>
                    <a:p>
                      <a:pPr marL="0" marR="0" lvl="0" indent="0" algn="l" rtl="0">
                        <a:lnSpc>
                          <a:spcPct val="100000"/>
                        </a:lnSpc>
                        <a:spcBef>
                          <a:spcPts val="0"/>
                        </a:spcBef>
                        <a:spcAft>
                          <a:spcPts val="0"/>
                        </a:spcAft>
                        <a:buClr>
                          <a:srgbClr val="000000"/>
                        </a:buClr>
                        <a:buSzPts val="1600"/>
                        <a:buFont typeface="Arial"/>
                        <a:buNone/>
                      </a:pPr>
                      <a:r>
                        <a:rPr lang="en-US" sz="1600" b="1" i="0" dirty="0">
                          <a:solidFill>
                            <a:schemeClr val="bg1"/>
                          </a:solidFill>
                          <a:latin typeface="Montserrat" pitchFamily="2" charset="77"/>
                        </a:rPr>
                        <a:t>Transparency and access</a:t>
                      </a:r>
                      <a:br>
                        <a:rPr lang="en-US" sz="1600" b="1" i="0" dirty="0">
                          <a:solidFill>
                            <a:schemeClr val="bg1"/>
                          </a:solidFill>
                          <a:latin typeface="Montserrat" pitchFamily="2" charset="77"/>
                        </a:rPr>
                      </a:br>
                      <a:r>
                        <a:rPr lang="en-US" sz="1600" b="1" i="0" dirty="0">
                          <a:solidFill>
                            <a:schemeClr val="bg1"/>
                          </a:solidFill>
                          <a:latin typeface="Montserrat" pitchFamily="2" charset="77"/>
                        </a:rPr>
                        <a:t>to investment managers</a:t>
                      </a:r>
                      <a:endParaRPr kumimoji="0" sz="1600" b="1" i="0" u="none" strike="noStrike" kern="0" cap="none" spc="0" normalizeH="0" baseline="0" dirty="0">
                        <a:ln>
                          <a:noFill/>
                        </a:ln>
                        <a:solidFill>
                          <a:schemeClr val="bg1"/>
                        </a:solidFill>
                        <a:effectLst/>
                        <a:uLnTx/>
                        <a:uFillTx/>
                        <a:latin typeface="Montserrat" pitchFamily="2" charset="77"/>
                        <a:ea typeface="Lato"/>
                        <a:cs typeface="Lato"/>
                        <a:sym typeface="Arial"/>
                      </a:endParaRPr>
                    </a:p>
                  </a:txBody>
                  <a:tcPr marL="0" marR="91450" marT="45725" marB="45725" anchor="ctr">
                    <a:lnT w="12700" cap="flat" cmpd="sng">
                      <a:solidFill>
                        <a:srgbClr val="A5A5A5"/>
                      </a:solidFill>
                      <a:prstDash val="solid"/>
                      <a:round/>
                      <a:headEnd type="none" w="sm" len="sm"/>
                      <a:tailEnd type="none" w="sm" len="sm"/>
                    </a:lnT>
                    <a:lnB w="12700" cap="flat" cmpd="sng" algn="ctr">
                      <a:solidFill>
                        <a:srgbClr val="A5A5A5"/>
                      </a:solidFill>
                      <a:prstDash val="solid"/>
                      <a:round/>
                      <a:headEnd type="none" w="sm" len="sm"/>
                      <a:tailEnd type="none" w="sm" len="sm"/>
                    </a:lnB>
                    <a:noFill/>
                  </a:tcPr>
                </a:tc>
                <a:extLst>
                  <a:ext uri="{0D108BD9-81ED-4DB2-BD59-A6C34878D82A}">
                    <a16:rowId xmlns:a16="http://schemas.microsoft.com/office/drawing/2014/main" val="10005"/>
                  </a:ext>
                </a:extLst>
              </a:tr>
              <a:tr h="457200">
                <a:tc>
                  <a:txBody>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dirty="0">
                          <a:ln>
                            <a:noFill/>
                          </a:ln>
                          <a:solidFill>
                            <a:schemeClr val="bg1"/>
                          </a:solidFill>
                          <a:effectLst/>
                          <a:uLnTx/>
                          <a:uFillTx/>
                          <a:latin typeface="Montserrat" pitchFamily="2" charset="77"/>
                          <a:ea typeface="Lato"/>
                          <a:cs typeface="Lato"/>
                          <a:sym typeface="Arial"/>
                        </a:rPr>
                        <a:t>Lower fee structure</a:t>
                      </a:r>
                      <a:endParaRPr kumimoji="0" sz="1600" b="1" i="0" u="none" strike="noStrike" kern="0" cap="none" spc="0" normalizeH="0" baseline="0" dirty="0">
                        <a:ln>
                          <a:noFill/>
                        </a:ln>
                        <a:solidFill>
                          <a:schemeClr val="bg1"/>
                        </a:solidFill>
                        <a:effectLst/>
                        <a:uLnTx/>
                        <a:uFillTx/>
                        <a:latin typeface="Montserrat" pitchFamily="2" charset="77"/>
                        <a:ea typeface="Lato"/>
                        <a:cs typeface="Lato"/>
                        <a:sym typeface="Arial"/>
                      </a:endParaRPr>
                    </a:p>
                  </a:txBody>
                  <a:tcPr marL="0" marR="91450" marT="45725" marB="45725" anchor="ctr">
                    <a:lnT w="12700" cap="flat" cmpd="sng">
                      <a:solidFill>
                        <a:srgbClr val="A5A5A5"/>
                      </a:solidFill>
                      <a:prstDash val="solid"/>
                      <a:round/>
                      <a:headEnd type="none" w="sm" len="sm"/>
                      <a:tailEnd type="none" w="sm" len="sm"/>
                    </a:lnT>
                    <a:lnB w="12700" cap="flat" cmpd="sng" algn="ctr">
                      <a:solidFill>
                        <a:srgbClr val="A5A5A5"/>
                      </a:solidFill>
                      <a:prstDash val="solid"/>
                      <a:round/>
                      <a:headEnd type="none" w="sm" len="sm"/>
                      <a:tailEnd type="none" w="sm" len="sm"/>
                    </a:lnB>
                    <a:noFill/>
                  </a:tcPr>
                </a:tc>
                <a:extLst>
                  <a:ext uri="{0D108BD9-81ED-4DB2-BD59-A6C34878D82A}">
                    <a16:rowId xmlns:a16="http://schemas.microsoft.com/office/drawing/2014/main" val="3037911861"/>
                  </a:ext>
                </a:extLst>
              </a:tr>
              <a:tr h="457200">
                <a:tc>
                  <a:txBody>
                    <a:bodyPr/>
                    <a:lstStyle/>
                    <a:p>
                      <a:pPr marL="0" marR="0" lvl="0" indent="0" algn="l" rtl="0">
                        <a:lnSpc>
                          <a:spcPct val="100000"/>
                        </a:lnSpc>
                        <a:spcBef>
                          <a:spcPts val="0"/>
                        </a:spcBef>
                        <a:spcAft>
                          <a:spcPts val="0"/>
                        </a:spcAft>
                        <a:buClr>
                          <a:srgbClr val="000000"/>
                        </a:buClr>
                        <a:buSzPts val="1600"/>
                        <a:buFont typeface="Arial"/>
                        <a:buNone/>
                      </a:pPr>
                      <a:r>
                        <a:rPr lang="en-US" sz="1600" b="1" i="0" dirty="0">
                          <a:solidFill>
                            <a:schemeClr val="bg1"/>
                          </a:solidFill>
                          <a:latin typeface="Montserrat" pitchFamily="2" charset="77"/>
                        </a:rPr>
                        <a:t>Targeted fund holding period of 3-5 years</a:t>
                      </a:r>
                      <a:endParaRPr kumimoji="0" sz="1600" b="1" i="0" u="none" strike="noStrike" kern="0" cap="none" spc="0" normalizeH="0" baseline="0" dirty="0">
                        <a:ln>
                          <a:noFill/>
                        </a:ln>
                        <a:solidFill>
                          <a:schemeClr val="bg1"/>
                        </a:solidFill>
                        <a:effectLst/>
                        <a:uLnTx/>
                        <a:uFillTx/>
                        <a:latin typeface="Montserrat" pitchFamily="2" charset="77"/>
                        <a:ea typeface="Lato"/>
                        <a:cs typeface="Lato"/>
                        <a:sym typeface="Arial"/>
                      </a:endParaRPr>
                    </a:p>
                  </a:txBody>
                  <a:tcPr marL="0" marR="91450" marT="45725" marB="45725" anchor="ctr">
                    <a:lnT w="12700" cap="flat" cmpd="sng">
                      <a:solidFill>
                        <a:srgbClr val="A5A5A5"/>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253153209"/>
                  </a:ext>
                </a:extLst>
              </a:tr>
            </a:tbl>
          </a:graphicData>
        </a:graphic>
      </p:graphicFrame>
      <p:sp>
        <p:nvSpPr>
          <p:cNvPr id="346" name="Google Shape;346;p39"/>
          <p:cNvSpPr txBox="1"/>
          <p:nvPr/>
        </p:nvSpPr>
        <p:spPr>
          <a:xfrm>
            <a:off x="548640" y="6400800"/>
            <a:ext cx="722839"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lt1"/>
                </a:solidFill>
                <a:latin typeface="Montserrat Light"/>
                <a:ea typeface="Montserrat Light"/>
                <a:cs typeface="Montserrat Light"/>
                <a:sym typeface="Montserrat Light"/>
              </a:rPr>
              <a:t>14</a:t>
            </a:fld>
            <a:endParaRPr sz="800" b="0" i="0" u="none" strike="noStrike" cap="none">
              <a:solidFill>
                <a:schemeClr val="lt1"/>
              </a:solidFill>
              <a:latin typeface="Montserrat Light"/>
              <a:ea typeface="Montserrat Light"/>
              <a:cs typeface="Montserrat Light"/>
              <a:sym typeface="Montserrat Light"/>
            </a:endParaRPr>
          </a:p>
        </p:txBody>
      </p:sp>
      <p:sp>
        <p:nvSpPr>
          <p:cNvPr id="347" name="Google Shape;347;p39"/>
          <p:cNvSpPr txBox="1"/>
          <p:nvPr/>
        </p:nvSpPr>
        <p:spPr>
          <a:xfrm>
            <a:off x="731520" y="6400800"/>
            <a:ext cx="6180375"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RINCONPARTNERS.COM  •  © 2025 RINCON PARTNERS, LLC</a:t>
            </a:r>
            <a:endParaRPr sz="1400" b="0" i="0" u="none" strike="noStrike" cap="none" dirty="0">
              <a:solidFill>
                <a:schemeClr val="lt1"/>
              </a:solidFill>
              <a:latin typeface="Arial"/>
              <a:ea typeface="Arial"/>
              <a:cs typeface="Arial"/>
              <a:sym typeface="Arial"/>
            </a:endParaRPr>
          </a:p>
        </p:txBody>
      </p:sp>
      <p:sp>
        <p:nvSpPr>
          <p:cNvPr id="2" name="Google Shape;111;p31">
            <a:extLst>
              <a:ext uri="{FF2B5EF4-FFF2-40B4-BE49-F238E27FC236}">
                <a16:creationId xmlns:a16="http://schemas.microsoft.com/office/drawing/2014/main" id="{7BB04FF0-A948-5EE6-6C97-2AA105A30CE3}"/>
              </a:ext>
            </a:extLst>
          </p:cNvPr>
          <p:cNvSpPr txBox="1"/>
          <p:nvPr/>
        </p:nvSpPr>
        <p:spPr>
          <a:xfrm>
            <a:off x="572594" y="731520"/>
            <a:ext cx="4856480" cy="48044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2400"/>
              <a:buFont typeface="Montserrat SemiBold"/>
              <a:buNone/>
            </a:pPr>
            <a:r>
              <a:rPr lang="en-US" sz="2800" b="1" i="0" u="none" strike="noStrike" cap="none" dirty="0">
                <a:solidFill>
                  <a:schemeClr val="lt1"/>
                </a:solidFill>
                <a:latin typeface="Montserrat SemiBold"/>
                <a:ea typeface="Montserrat SemiBold"/>
                <a:cs typeface="Montserrat SemiBold"/>
                <a:sym typeface="Montserrat SemiBold"/>
              </a:rPr>
              <a:t>Investor Benefits</a:t>
            </a:r>
            <a:endParaRPr sz="1600" b="0" i="0" u="none" strike="noStrike" cap="none" dirty="0">
              <a:solidFill>
                <a:schemeClr val="lt1"/>
              </a:solidFill>
              <a:latin typeface="Arial"/>
              <a:ea typeface="Arial"/>
              <a:cs typeface="Arial"/>
              <a:sym typeface="Arial"/>
            </a:endParaRPr>
          </a:p>
        </p:txBody>
      </p:sp>
      <p:grpSp>
        <p:nvGrpSpPr>
          <p:cNvPr id="6" name="Google Shape;221;p34">
            <a:extLst>
              <a:ext uri="{FF2B5EF4-FFF2-40B4-BE49-F238E27FC236}">
                <a16:creationId xmlns:a16="http://schemas.microsoft.com/office/drawing/2014/main" id="{F6B8CD0D-301E-6C60-FBF5-A9A2200C8E5D}"/>
              </a:ext>
            </a:extLst>
          </p:cNvPr>
          <p:cNvGrpSpPr/>
          <p:nvPr/>
        </p:nvGrpSpPr>
        <p:grpSpPr>
          <a:xfrm>
            <a:off x="6949440" y="5486400"/>
            <a:ext cx="2494075" cy="613251"/>
            <a:chOff x="1063404" y="5207777"/>
            <a:chExt cx="2494075" cy="613251"/>
          </a:xfrm>
        </p:grpSpPr>
        <p:sp>
          <p:nvSpPr>
            <p:cNvPr id="7" name="Google Shape;222;p34">
              <a:extLst>
                <a:ext uri="{FF2B5EF4-FFF2-40B4-BE49-F238E27FC236}">
                  <a16:creationId xmlns:a16="http://schemas.microsoft.com/office/drawing/2014/main" id="{BBB24F42-3172-EBF2-A3BA-22150395F35C}"/>
                </a:ext>
              </a:extLst>
            </p:cNvPr>
            <p:cNvSpPr/>
            <p:nvPr/>
          </p:nvSpPr>
          <p:spPr>
            <a:xfrm>
              <a:off x="1063404" y="5207777"/>
              <a:ext cx="2494075" cy="265174"/>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1000" b="1" i="0" u="none" strike="noStrike" cap="none" dirty="0">
                  <a:solidFill>
                    <a:schemeClr val="lt1"/>
                  </a:solidFill>
                  <a:latin typeface="Montserrat SemiBold"/>
                  <a:ea typeface="Montserrat SemiBold"/>
                  <a:cs typeface="Montserrat SemiBold"/>
                  <a:sym typeface="Montserrat SemiBold"/>
                </a:rPr>
                <a:t>MADISON GROVE</a:t>
              </a:r>
              <a:endParaRPr dirty="0"/>
            </a:p>
          </p:txBody>
        </p:sp>
        <p:cxnSp>
          <p:nvCxnSpPr>
            <p:cNvPr id="8" name="Google Shape;223;p34">
              <a:extLst>
                <a:ext uri="{FF2B5EF4-FFF2-40B4-BE49-F238E27FC236}">
                  <a16:creationId xmlns:a16="http://schemas.microsoft.com/office/drawing/2014/main" id="{1A23DA75-A169-2CDB-1764-E76A5013968B}"/>
                </a:ext>
              </a:extLst>
            </p:cNvPr>
            <p:cNvCxnSpPr/>
            <p:nvPr/>
          </p:nvCxnSpPr>
          <p:spPr>
            <a:xfrm>
              <a:off x="1063404" y="5472953"/>
              <a:ext cx="2286000" cy="0"/>
            </a:xfrm>
            <a:prstGeom prst="straightConnector1">
              <a:avLst/>
            </a:prstGeom>
            <a:noFill/>
            <a:ln w="9525" cap="flat" cmpd="sng">
              <a:solidFill>
                <a:schemeClr val="lt1"/>
              </a:solidFill>
              <a:prstDash val="solid"/>
              <a:round/>
              <a:headEnd type="none" w="sm" len="sm"/>
              <a:tailEnd type="none" w="sm" len="sm"/>
            </a:ln>
          </p:spPr>
        </p:cxnSp>
        <p:sp>
          <p:nvSpPr>
            <p:cNvPr id="9" name="Google Shape;224;p34">
              <a:extLst>
                <a:ext uri="{FF2B5EF4-FFF2-40B4-BE49-F238E27FC236}">
                  <a16:creationId xmlns:a16="http://schemas.microsoft.com/office/drawing/2014/main" id="{91E4DE74-908B-AB99-1AE2-AA7BAF2CF054}"/>
                </a:ext>
              </a:extLst>
            </p:cNvPr>
            <p:cNvSpPr/>
            <p:nvPr/>
          </p:nvSpPr>
          <p:spPr>
            <a:xfrm>
              <a:off x="1523664" y="5513292"/>
              <a:ext cx="1825740" cy="307736"/>
            </a:xfrm>
            <a:prstGeom prst="rect">
              <a:avLst/>
            </a:prstGeom>
            <a:noFill/>
            <a:ln>
              <a:noFill/>
            </a:ln>
          </p:spPr>
          <p:txBody>
            <a:bodyPr spcFirstLastPara="1" wrap="square" lIns="0" tIns="45700" rIns="0" bIns="45700" anchor="t" anchorCtr="0">
              <a:noAutofit/>
            </a:bodyPr>
            <a:lstStyle/>
            <a:p>
              <a:pPr marL="0" marR="0" lvl="0" indent="0" algn="r" rtl="0">
                <a:lnSpc>
                  <a:spcPct val="100000"/>
                </a:lnSpc>
                <a:spcBef>
                  <a:spcPts val="0"/>
                </a:spcBef>
                <a:spcAft>
                  <a:spcPts val="0"/>
                </a:spcAft>
                <a:buClr>
                  <a:srgbClr val="000000"/>
                </a:buClr>
                <a:buSzPts val="700"/>
                <a:buFont typeface="Arial"/>
                <a:buNone/>
              </a:pPr>
              <a:r>
                <a:rPr lang="en-US" sz="1000" b="1" i="0" u="none" strike="noStrike" cap="none" dirty="0">
                  <a:solidFill>
                    <a:schemeClr val="lt1"/>
                  </a:solidFill>
                  <a:latin typeface="Montserrat SemiBold"/>
                  <a:ea typeface="Montserrat SemiBold"/>
                  <a:cs typeface="Montserrat SemiBold"/>
                  <a:sym typeface="Montserrat SemiBold"/>
                </a:rPr>
                <a:t>Phoenix, AZ</a:t>
              </a:r>
              <a:endParaRPr sz="2000" b="1" i="0" u="none" strike="noStrike" cap="none" dirty="0">
                <a:solidFill>
                  <a:schemeClr val="lt1"/>
                </a:solidFill>
                <a:latin typeface="Montserrat SemiBold"/>
                <a:ea typeface="Montserrat SemiBold"/>
                <a:cs typeface="Montserrat SemiBold"/>
                <a:sym typeface="Montserrat SemiBold"/>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p6"/>
          <p:cNvSpPr/>
          <p:nvPr/>
        </p:nvSpPr>
        <p:spPr>
          <a:xfrm>
            <a:off x="-3479" y="0"/>
            <a:ext cx="12198957" cy="6857991"/>
          </a:xfrm>
          <a:prstGeom prst="rect">
            <a:avLst/>
          </a:prstGeom>
          <a:solidFill>
            <a:schemeClr val="accent1"/>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7" name="Google Shape;137;p6"/>
          <p:cNvSpPr/>
          <p:nvPr/>
        </p:nvSpPr>
        <p:spPr>
          <a:xfrm>
            <a:off x="-3478" y="4722471"/>
            <a:ext cx="12191999" cy="2135530"/>
          </a:xfrm>
          <a:prstGeom prst="rect">
            <a:avLst/>
          </a:prstGeom>
          <a:gradFill>
            <a:gsLst>
              <a:gs pos="0">
                <a:srgbClr val="000000">
                  <a:alpha val="0"/>
                </a:srgbClr>
              </a:gs>
              <a:gs pos="100000">
                <a:srgbClr val="000000">
                  <a:alpha val="70588"/>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aphicFrame>
        <p:nvGraphicFramePr>
          <p:cNvPr id="138" name="Google Shape;138;p6"/>
          <p:cNvGraphicFramePr/>
          <p:nvPr>
            <p:extLst>
              <p:ext uri="{D42A27DB-BD31-4B8C-83A1-F6EECF244321}">
                <p14:modId xmlns:p14="http://schemas.microsoft.com/office/powerpoint/2010/main" val="137884351"/>
              </p:ext>
            </p:extLst>
          </p:nvPr>
        </p:nvGraphicFramePr>
        <p:xfrm>
          <a:off x="9136705" y="2054051"/>
          <a:ext cx="2322089" cy="2499360"/>
        </p:xfrm>
        <a:graphic>
          <a:graphicData uri="http://schemas.openxmlformats.org/drawingml/2006/table">
            <a:tbl>
              <a:tblPr>
                <a:noFill/>
                <a:tableStyleId>{144C0A18-3FF9-47A1-BDCB-06B533E131A7}</a:tableStyleId>
              </a:tblPr>
              <a:tblGrid>
                <a:gridCol w="2322089">
                  <a:extLst>
                    <a:ext uri="{9D8B030D-6E8A-4147-A177-3AD203B41FA5}">
                      <a16:colId xmlns:a16="http://schemas.microsoft.com/office/drawing/2014/main" val="20000"/>
                    </a:ext>
                  </a:extLst>
                </a:gridCol>
              </a:tblGrid>
              <a:tr h="822960">
                <a:tc>
                  <a:txBody>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Montserrat SemiBold" pitchFamily="2" charset="77"/>
                          <a:ea typeface="Montserrat SemiBold"/>
                          <a:cs typeface="Montserrat SemiBold"/>
                          <a:sym typeface="Montserrat SemiBold"/>
                        </a:rPr>
                        <a:t>Fund size</a:t>
                      </a:r>
                      <a:endParaRPr sz="1200" b="1" i="0" dirty="0">
                        <a:latin typeface="Montserrat SemiBold" pitchFamily="2" charset="77"/>
                        <a:ea typeface="Lato" panose="020F0502020204030203"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4000"/>
                        <a:buFont typeface="Arial"/>
                        <a:buNone/>
                      </a:pPr>
                      <a:r>
                        <a:rPr lang="en-US" sz="3200" b="1" i="0" u="none" strike="noStrike" cap="none" dirty="0">
                          <a:solidFill>
                            <a:schemeClr val="bg1"/>
                          </a:solidFill>
                          <a:latin typeface="Montserrat"/>
                          <a:ea typeface="Montserrat"/>
                          <a:cs typeface="Montserrat"/>
                          <a:sym typeface="Montserrat"/>
                        </a:rPr>
                        <a:t>$100M</a:t>
                      </a:r>
                      <a:endParaRPr sz="3200" b="1" i="0" u="none" strike="noStrike" cap="none" dirty="0">
                        <a:solidFill>
                          <a:schemeClr val="bg1"/>
                        </a:solidFill>
                        <a:latin typeface="Montserrat"/>
                        <a:ea typeface="Montserrat"/>
                        <a:cs typeface="Montserrat"/>
                        <a:sym typeface="Montserrat"/>
                      </a:endParaRPr>
                    </a:p>
                  </a:txBody>
                  <a:tcPr marL="0" marR="0" marT="0" marB="0" anchor="ctr">
                    <a:lnT w="9525" cap="flat" cmpd="sng">
                      <a:solidFill>
                        <a:srgbClr val="000000">
                          <a:alpha val="0"/>
                        </a:srgbClr>
                      </a:solidFill>
                      <a:prstDash val="solid"/>
                      <a:round/>
                      <a:headEnd type="none" w="sm" len="sm"/>
                      <a:tailEnd type="none" w="sm" len="sm"/>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822960">
                <a:tc>
                  <a: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dirty="0">
                          <a:ln>
                            <a:noFill/>
                          </a:ln>
                          <a:solidFill>
                            <a:srgbClr val="FFFFFF"/>
                          </a:solidFill>
                          <a:effectLst/>
                          <a:uLnTx/>
                          <a:uFillTx/>
                          <a:latin typeface="Montserrat SemiBold" pitchFamily="2" charset="77"/>
                          <a:ea typeface="Montserrat SemiBold"/>
                          <a:cs typeface="Montserrat SemiBold"/>
                          <a:sym typeface="Montserrat SemiBold"/>
                        </a:rPr>
                        <a:t>Target holding period</a:t>
                      </a:r>
                      <a:endParaRPr kumimoji="0" lang="en-US" sz="1200" b="1" i="0" u="none" strike="noStrike" kern="0" cap="none" spc="0" normalizeH="0" baseline="0" noProof="0" dirty="0">
                        <a:ln>
                          <a:noFill/>
                        </a:ln>
                        <a:solidFill>
                          <a:srgbClr val="000000"/>
                        </a:solidFill>
                        <a:effectLst/>
                        <a:uLnTx/>
                        <a:uFillTx/>
                        <a:latin typeface="Montserrat SemiBold" pitchFamily="2" charset="77"/>
                        <a:ea typeface="Lato" panose="020F0502020204030203"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3200" b="1" i="0" u="none" strike="noStrike" kern="0" cap="none" spc="0" normalizeH="0" baseline="0" noProof="0" dirty="0">
                          <a:ln>
                            <a:noFill/>
                          </a:ln>
                          <a:solidFill>
                            <a:schemeClr val="bg1"/>
                          </a:solidFill>
                          <a:effectLst/>
                          <a:uLnTx/>
                          <a:uFillTx/>
                          <a:latin typeface="Montserrat"/>
                          <a:ea typeface="Montserrat"/>
                          <a:cs typeface="Montserrat"/>
                          <a:sym typeface="Montserrat"/>
                        </a:rPr>
                        <a:t>3-5</a:t>
                      </a:r>
                      <a:r>
                        <a:rPr kumimoji="0" lang="en-US" sz="3200" b="1" i="0" u="none" strike="noStrike" kern="0" cap="none" spc="0" normalizeH="0" baseline="0" noProof="0" dirty="0">
                          <a:ln>
                            <a:noFill/>
                          </a:ln>
                          <a:solidFill>
                            <a:schemeClr val="accent5"/>
                          </a:solidFill>
                          <a:effectLst/>
                          <a:uLnTx/>
                          <a:uFillTx/>
                          <a:latin typeface="Montserrat"/>
                          <a:ea typeface="Montserrat"/>
                          <a:cs typeface="Montserrat"/>
                          <a:sym typeface="Montserrat"/>
                        </a:rPr>
                        <a:t> </a:t>
                      </a:r>
                      <a:r>
                        <a:rPr kumimoji="0" lang="en-US" sz="3200" b="1" i="0" u="none" strike="noStrike" kern="0" cap="none" spc="0" normalizeH="0" baseline="0" noProof="0" dirty="0">
                          <a:ln>
                            <a:noFill/>
                          </a:ln>
                          <a:solidFill>
                            <a:schemeClr val="bg1"/>
                          </a:solidFill>
                          <a:effectLst/>
                          <a:uLnTx/>
                          <a:uFillTx/>
                          <a:latin typeface="Montserrat"/>
                          <a:ea typeface="Montserrat"/>
                          <a:cs typeface="Montserrat"/>
                          <a:sym typeface="Montserrat"/>
                        </a:rPr>
                        <a:t>years</a:t>
                      </a:r>
                      <a:endParaRPr sz="1200" b="0" i="0" dirty="0">
                        <a:solidFill>
                          <a:schemeClr val="bg1"/>
                        </a:solidFill>
                        <a:latin typeface="Calibri" panose="020F0502020204030204" pitchFamily="34" charset="0"/>
                        <a:ea typeface="Lato" panose="020F0502020204030203" pitchFamily="34" charset="0"/>
                        <a:cs typeface="Calibri" panose="020F0502020204030204" pitchFamily="34" charset="0"/>
                      </a:endParaRPr>
                    </a:p>
                  </a:txBody>
                  <a:tcPr marL="0" marR="0" marT="91440" marB="0"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62714220"/>
                  </a:ext>
                </a:extLst>
              </a:tr>
              <a:tr h="548640">
                <a:tc>
                  <a:txBody>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endParaRPr lang="en-US" sz="1200" b="1" i="0" u="none" strike="noStrike" cap="none" dirty="0">
                        <a:solidFill>
                          <a:schemeClr val="lt1"/>
                        </a:solidFill>
                        <a:latin typeface="Montserrat SemiBold" pitchFamily="2" charset="77"/>
                        <a:ea typeface="Montserrat SemiBold"/>
                        <a:cs typeface="Montserrat SemiBold"/>
                        <a:sym typeface="Montserrat SemiBold"/>
                      </a:endParaRPr>
                    </a:p>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lang="en-US" sz="1200" b="1" i="0" u="none" strike="noStrike" cap="none" dirty="0">
                          <a:solidFill>
                            <a:schemeClr val="lt1"/>
                          </a:solidFill>
                          <a:latin typeface="Montserrat SemiBold" pitchFamily="2" charset="77"/>
                          <a:ea typeface="Montserrat SemiBold"/>
                          <a:cs typeface="Montserrat SemiBold"/>
                          <a:sym typeface="Montserrat SemiBold"/>
                        </a:rPr>
                        <a:t>Income payouts to investors</a:t>
                      </a:r>
                    </a:p>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3200" b="1" i="0" u="none" strike="noStrike" kern="0" cap="none" spc="0" normalizeH="0" baseline="0" dirty="0">
                          <a:ln>
                            <a:noFill/>
                          </a:ln>
                          <a:solidFill>
                            <a:schemeClr val="bg1"/>
                          </a:solidFill>
                          <a:effectLst/>
                          <a:uLnTx/>
                          <a:uFillTx/>
                          <a:latin typeface="Montserrat"/>
                          <a:ea typeface="Lato" panose="020F0502020204030203" pitchFamily="34" charset="0"/>
                          <a:cs typeface="Montserrat SemiBold"/>
                          <a:sym typeface="Montserrat SemiBold"/>
                        </a:rPr>
                        <a:t>Quarterly</a:t>
                      </a:r>
                      <a:endParaRPr kumimoji="0" lang="en-US" sz="3200" b="1" i="0" u="none" strike="noStrike" kern="0" cap="none" spc="0" normalizeH="0" baseline="0" dirty="0">
                        <a:ln>
                          <a:noFill/>
                        </a:ln>
                        <a:solidFill>
                          <a:schemeClr val="bg1"/>
                        </a:solidFill>
                        <a:effectLst/>
                        <a:uLnTx/>
                        <a:uFillTx/>
                        <a:latin typeface="Montserrat"/>
                        <a:ea typeface="Lato" panose="020F0502020204030203" pitchFamily="34" charset="0"/>
                        <a:cs typeface="Calibri" panose="020F0502020204030204" pitchFamily="34" charset="0"/>
                        <a:sym typeface="Arial"/>
                      </a:endParaRPr>
                    </a:p>
                  </a:txBody>
                  <a:tcPr marL="0" marR="0" marT="0" marB="0" anchor="ctr">
                    <a:lnT w="6350" cap="flat" cmpd="sng" algn="ctr">
                      <a:solidFill>
                        <a:schemeClr val="bg1"/>
                      </a:solidFill>
                      <a:prstDash val="solid"/>
                      <a:round/>
                      <a:headEnd type="none" w="med" len="med"/>
                      <a:tailEnd type="none" w="med" len="med"/>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10937542"/>
                  </a:ext>
                </a:extLst>
              </a:tr>
            </a:tbl>
          </a:graphicData>
        </a:graphic>
      </p:graphicFrame>
      <p:sp>
        <p:nvSpPr>
          <p:cNvPr id="139" name="Google Shape;139;p6"/>
          <p:cNvSpPr txBox="1">
            <a:spLocks noGrp="1"/>
          </p:cNvSpPr>
          <p:nvPr>
            <p:ph type="sldNum" idx="12"/>
          </p:nvPr>
        </p:nvSpPr>
        <p:spPr>
          <a:xfrm>
            <a:off x="548640" y="6400800"/>
            <a:ext cx="722839" cy="192024"/>
          </a:xfrm>
          <a:prstGeom prst="rect">
            <a:avLst/>
          </a:prstGeom>
          <a:noFill/>
          <a:ln>
            <a:noFill/>
          </a:ln>
        </p:spPr>
        <p:txBody>
          <a:bodyPr spcFirstLastPara="1" wrap="square" lIns="0" tIns="0" rIns="0" bIns="0" anchor="ctr" anchorCtr="0">
            <a:noAutofit/>
          </a:bodyPr>
          <a:lstStyle/>
          <a:p>
            <a:pPr marL="0" lvl="0" indent="0" algn="l" rtl="0">
              <a:lnSpc>
                <a:spcPct val="125000"/>
              </a:lnSpc>
              <a:spcBef>
                <a:spcPts val="0"/>
              </a:spcBef>
              <a:spcAft>
                <a:spcPts val="0"/>
              </a:spcAft>
              <a:buSzPts val="800"/>
              <a:buNone/>
            </a:pPr>
            <a:fld id="{00000000-1234-1234-1234-123412341234}" type="slidenum">
              <a:rPr lang="en-US">
                <a:solidFill>
                  <a:schemeClr val="lt1"/>
                </a:solidFill>
              </a:rPr>
              <a:t>15</a:t>
            </a:fld>
            <a:endParaRPr>
              <a:solidFill>
                <a:schemeClr val="lt1"/>
              </a:solidFill>
            </a:endParaRPr>
          </a:p>
        </p:txBody>
      </p:sp>
      <p:sp>
        <p:nvSpPr>
          <p:cNvPr id="140" name="Google Shape;140;p6"/>
          <p:cNvSpPr txBox="1"/>
          <p:nvPr/>
        </p:nvSpPr>
        <p:spPr>
          <a:xfrm>
            <a:off x="731520" y="6400800"/>
            <a:ext cx="3383280"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RINCONPARTNERS.COM  •  © 2025 RINCON PARTNERS, LLC</a:t>
            </a:r>
            <a:endParaRPr sz="1400" b="0" i="0" u="none" strike="noStrike" cap="none" dirty="0">
              <a:solidFill>
                <a:schemeClr val="lt1"/>
              </a:solidFill>
              <a:latin typeface="Arial"/>
              <a:ea typeface="Arial"/>
              <a:cs typeface="Arial"/>
              <a:sym typeface="Arial"/>
            </a:endParaRPr>
          </a:p>
        </p:txBody>
      </p:sp>
      <p:pic>
        <p:nvPicPr>
          <p:cNvPr id="141" name="Google Shape;141;p6"/>
          <p:cNvPicPr preferRelativeResize="0"/>
          <p:nvPr/>
        </p:nvPicPr>
        <p:blipFill rotWithShape="1">
          <a:blip r:embed="rId3">
            <a:alphaModFix/>
          </a:blip>
          <a:srcRect/>
          <a:stretch/>
        </p:blipFill>
        <p:spPr>
          <a:xfrm>
            <a:off x="10842474" y="6000825"/>
            <a:ext cx="996696" cy="485889"/>
          </a:xfrm>
          <a:prstGeom prst="rect">
            <a:avLst/>
          </a:prstGeom>
          <a:noFill/>
          <a:ln>
            <a:noFill/>
          </a:ln>
        </p:spPr>
      </p:pic>
      <p:sp>
        <p:nvSpPr>
          <p:cNvPr id="142" name="Google Shape;142;p6"/>
          <p:cNvSpPr/>
          <p:nvPr/>
        </p:nvSpPr>
        <p:spPr>
          <a:xfrm>
            <a:off x="6437556" y="1295430"/>
            <a:ext cx="5401613" cy="651593"/>
          </a:xfrm>
          <a:prstGeom prst="rect">
            <a:avLst/>
          </a:prstGeom>
          <a:noFill/>
          <a:ln>
            <a:noFill/>
          </a:ln>
        </p:spPr>
        <p:txBody>
          <a:bodyPr spcFirstLastPara="1" wrap="square" lIns="0" tIns="0" rIns="91425" bIns="45700" anchor="t" anchorCtr="0">
            <a:noAutofit/>
          </a:bodyPr>
          <a:lstStyle/>
          <a:p>
            <a:pPr marL="0" marR="0" lvl="0" indent="0" algn="l" rtl="0">
              <a:lnSpc>
                <a:spcPct val="125000"/>
              </a:lnSpc>
              <a:spcBef>
                <a:spcPts val="0"/>
              </a:spcBef>
              <a:spcAft>
                <a:spcPts val="0"/>
              </a:spcAft>
              <a:buClr>
                <a:srgbClr val="000000"/>
              </a:buClr>
              <a:buSzPts val="1200"/>
              <a:buFont typeface="Arial"/>
              <a:buNone/>
            </a:pPr>
            <a:r>
              <a:rPr lang="en-US" sz="1200" b="0" i="0" u="none" strike="noStrike" cap="none" dirty="0">
                <a:solidFill>
                  <a:schemeClr val="lt1"/>
                </a:solidFill>
                <a:latin typeface="Montserrat"/>
                <a:ea typeface="Montserrat"/>
                <a:cs typeface="Montserrat"/>
                <a:sym typeface="Montserrat"/>
              </a:rPr>
              <a:t>The Rincon Multifamily Fund II is a boutique private real estate offering that targets both sustainable income and property</a:t>
            </a:r>
            <a:br>
              <a:rPr lang="en-US" sz="1200" b="0" i="0" u="none" strike="noStrike" cap="none" dirty="0">
                <a:solidFill>
                  <a:schemeClr val="lt1"/>
                </a:solidFill>
                <a:latin typeface="Montserrat"/>
                <a:ea typeface="Montserrat"/>
                <a:cs typeface="Montserrat"/>
                <a:sym typeface="Montserrat"/>
              </a:rPr>
            </a:br>
            <a:r>
              <a:rPr lang="en-US" sz="1200" b="0" i="0" u="none" strike="noStrike" cap="none" dirty="0">
                <a:solidFill>
                  <a:schemeClr val="lt1"/>
                </a:solidFill>
                <a:latin typeface="Montserrat"/>
                <a:ea typeface="Montserrat"/>
                <a:cs typeface="Montserrat"/>
                <a:sym typeface="Montserrat"/>
              </a:rPr>
              <a:t>valuation growth.</a:t>
            </a:r>
            <a:endParaRPr dirty="0"/>
          </a:p>
        </p:txBody>
      </p:sp>
      <p:sp>
        <p:nvSpPr>
          <p:cNvPr id="143" name="Google Shape;143;p6"/>
          <p:cNvSpPr txBox="1"/>
          <p:nvPr/>
        </p:nvSpPr>
        <p:spPr>
          <a:xfrm>
            <a:off x="548640" y="731520"/>
            <a:ext cx="4256968" cy="48044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2400"/>
              <a:buFont typeface="Montserrat SemiBold"/>
              <a:buNone/>
            </a:pPr>
            <a:r>
              <a:rPr lang="en-US" sz="2800" b="1" i="0" u="none" strike="noStrike" cap="none" dirty="0">
                <a:solidFill>
                  <a:schemeClr val="lt1"/>
                </a:solidFill>
                <a:latin typeface="Montserrat SemiBold"/>
                <a:ea typeface="Montserrat SemiBold"/>
                <a:cs typeface="Montserrat SemiBold"/>
                <a:sym typeface="Montserrat SemiBold"/>
              </a:rPr>
              <a:t>The Fund at-a-glance</a:t>
            </a:r>
            <a:endParaRPr sz="1600" b="0" i="0" u="none" strike="noStrike" cap="none" dirty="0">
              <a:solidFill>
                <a:schemeClr val="lt1"/>
              </a:solidFill>
              <a:latin typeface="Arial"/>
              <a:ea typeface="Arial"/>
              <a:cs typeface="Arial"/>
              <a:sym typeface="Arial"/>
            </a:endParaRPr>
          </a:p>
        </p:txBody>
      </p:sp>
      <p:grpSp>
        <p:nvGrpSpPr>
          <p:cNvPr id="34" name="Group 33">
            <a:extLst>
              <a:ext uri="{FF2B5EF4-FFF2-40B4-BE49-F238E27FC236}">
                <a16:creationId xmlns:a16="http://schemas.microsoft.com/office/drawing/2014/main" id="{908666E1-E91C-47FD-DD59-67FBA38B8368}"/>
              </a:ext>
            </a:extLst>
          </p:cNvPr>
          <p:cNvGrpSpPr/>
          <p:nvPr/>
        </p:nvGrpSpPr>
        <p:grpSpPr>
          <a:xfrm>
            <a:off x="6214174" y="2411126"/>
            <a:ext cx="2636476" cy="276999"/>
            <a:chOff x="9405653" y="3133061"/>
            <a:chExt cx="2636476" cy="276999"/>
          </a:xfrm>
        </p:grpSpPr>
        <p:sp>
          <p:nvSpPr>
            <p:cNvPr id="21" name="Google Shape;182;p32">
              <a:extLst>
                <a:ext uri="{FF2B5EF4-FFF2-40B4-BE49-F238E27FC236}">
                  <a16:creationId xmlns:a16="http://schemas.microsoft.com/office/drawing/2014/main" id="{427F4094-3871-4733-52C7-956DA545B517}"/>
                </a:ext>
              </a:extLst>
            </p:cNvPr>
            <p:cNvSpPr/>
            <p:nvPr/>
          </p:nvSpPr>
          <p:spPr>
            <a:xfrm>
              <a:off x="9629036" y="3133061"/>
              <a:ext cx="2413093" cy="276999"/>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Montserrat SemiBold"/>
                  <a:ea typeface="Montserrat SemiBold"/>
                  <a:cs typeface="Montserrat SemiBold"/>
                  <a:sym typeface="Montserrat SemiBold"/>
                </a:rPr>
                <a:t>Southwest target markets</a:t>
              </a:r>
              <a:endParaRPr sz="1400" b="0" i="0" u="none" strike="noStrike" cap="none" dirty="0">
                <a:solidFill>
                  <a:schemeClr val="lt1"/>
                </a:solidFill>
                <a:latin typeface="Arial"/>
                <a:ea typeface="Arial"/>
                <a:cs typeface="Arial"/>
                <a:sym typeface="Arial"/>
              </a:endParaRPr>
            </a:p>
          </p:txBody>
        </p:sp>
        <p:sp>
          <p:nvSpPr>
            <p:cNvPr id="23" name="Google Shape;184;p32">
              <a:extLst>
                <a:ext uri="{FF2B5EF4-FFF2-40B4-BE49-F238E27FC236}">
                  <a16:creationId xmlns:a16="http://schemas.microsoft.com/office/drawing/2014/main" id="{24BFB2C0-1B3A-30D5-E214-8CBA3CFE2DC2}"/>
                </a:ext>
              </a:extLst>
            </p:cNvPr>
            <p:cNvSpPr/>
            <p:nvPr/>
          </p:nvSpPr>
          <p:spPr>
            <a:xfrm>
              <a:off x="9405653" y="3194725"/>
              <a:ext cx="137160" cy="137160"/>
            </a:xfrm>
            <a:prstGeom prst="ellipse">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t" anchorCtr="0">
              <a:normAutofit fontScale="25000" lnSpcReduction="20000"/>
            </a:bodyPr>
            <a:lstStyle/>
            <a:p>
              <a:pPr marL="0" marR="0" lvl="0" indent="0" algn="l" rtl="0">
                <a:lnSpc>
                  <a:spcPct val="60000"/>
                </a:lnSpc>
                <a:spcBef>
                  <a:spcPts val="0"/>
                </a:spcBef>
                <a:spcAft>
                  <a:spcPts val="0"/>
                </a:spcAft>
                <a:buClr>
                  <a:schemeClr val="lt1"/>
                </a:buClr>
                <a:buSzPts val="600"/>
                <a:buFont typeface="Arial"/>
                <a:buNone/>
              </a:pPr>
              <a:endParaRPr sz="150" b="0" i="0" u="none" strike="noStrike" cap="none">
                <a:solidFill>
                  <a:schemeClr val="lt1"/>
                </a:solidFill>
                <a:latin typeface="Arial"/>
                <a:ea typeface="Arial"/>
                <a:cs typeface="Arial"/>
                <a:sym typeface="Arial"/>
              </a:endParaRPr>
            </a:p>
          </p:txBody>
        </p:sp>
      </p:grpSp>
      <p:grpSp>
        <p:nvGrpSpPr>
          <p:cNvPr id="33" name="Group 32">
            <a:extLst>
              <a:ext uri="{FF2B5EF4-FFF2-40B4-BE49-F238E27FC236}">
                <a16:creationId xmlns:a16="http://schemas.microsoft.com/office/drawing/2014/main" id="{0DF97419-6274-293D-6D07-0AA8AAB4B621}"/>
              </a:ext>
            </a:extLst>
          </p:cNvPr>
          <p:cNvGrpSpPr/>
          <p:nvPr/>
        </p:nvGrpSpPr>
        <p:grpSpPr>
          <a:xfrm>
            <a:off x="6234129" y="3591268"/>
            <a:ext cx="2643367" cy="276999"/>
            <a:chOff x="8991954" y="5110228"/>
            <a:chExt cx="2643367" cy="276999"/>
          </a:xfrm>
        </p:grpSpPr>
        <p:sp>
          <p:nvSpPr>
            <p:cNvPr id="26" name="Google Shape;187;p32">
              <a:extLst>
                <a:ext uri="{FF2B5EF4-FFF2-40B4-BE49-F238E27FC236}">
                  <a16:creationId xmlns:a16="http://schemas.microsoft.com/office/drawing/2014/main" id="{3E97E191-11F6-A1DD-952C-1D5FDFE95DEC}"/>
                </a:ext>
              </a:extLst>
            </p:cNvPr>
            <p:cNvSpPr/>
            <p:nvPr/>
          </p:nvSpPr>
          <p:spPr>
            <a:xfrm>
              <a:off x="9222228" y="5110228"/>
              <a:ext cx="2413093" cy="276999"/>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lt1"/>
                  </a:solidFill>
                  <a:latin typeface="Montserrat SemiBold"/>
                  <a:ea typeface="Montserrat SemiBold"/>
                  <a:cs typeface="Montserrat SemiBold"/>
                  <a:sym typeface="Montserrat SemiBold"/>
                </a:rPr>
                <a:t>Southeast target markets</a:t>
              </a:r>
              <a:endParaRPr sz="1400" b="0" i="0" u="none" strike="noStrike" cap="none" dirty="0">
                <a:solidFill>
                  <a:schemeClr val="lt1"/>
                </a:solidFill>
                <a:latin typeface="Arial"/>
                <a:ea typeface="Arial"/>
                <a:cs typeface="Arial"/>
                <a:sym typeface="Arial"/>
              </a:endParaRPr>
            </a:p>
          </p:txBody>
        </p:sp>
        <p:sp>
          <p:nvSpPr>
            <p:cNvPr id="28" name="Google Shape;189;p32">
              <a:extLst>
                <a:ext uri="{FF2B5EF4-FFF2-40B4-BE49-F238E27FC236}">
                  <a16:creationId xmlns:a16="http://schemas.microsoft.com/office/drawing/2014/main" id="{8C4815F2-68F2-D28B-B999-E70507E157FF}"/>
                </a:ext>
              </a:extLst>
            </p:cNvPr>
            <p:cNvSpPr/>
            <p:nvPr/>
          </p:nvSpPr>
          <p:spPr>
            <a:xfrm>
              <a:off x="8991954" y="5171892"/>
              <a:ext cx="137160" cy="137160"/>
            </a:xfrm>
            <a:prstGeom prst="ellipse">
              <a:avLst/>
            </a:prstGeom>
            <a:solidFill>
              <a:schemeClr val="accent5"/>
            </a:solidFill>
            <a:ln w="19050" cap="flat" cmpd="sng">
              <a:solidFill>
                <a:schemeClr val="lt1"/>
              </a:solidFill>
              <a:prstDash val="solid"/>
              <a:round/>
              <a:headEnd type="none" w="sm" len="sm"/>
              <a:tailEnd type="none" w="sm" len="sm"/>
            </a:ln>
          </p:spPr>
          <p:txBody>
            <a:bodyPr spcFirstLastPara="1" wrap="square" lIns="91425" tIns="91425" rIns="91425" bIns="91425" anchor="t" anchorCtr="0">
              <a:normAutofit fontScale="25000" lnSpcReduction="20000"/>
            </a:bodyPr>
            <a:lstStyle/>
            <a:p>
              <a:pPr marL="0" marR="0" lvl="0" indent="0" algn="l" rtl="0">
                <a:lnSpc>
                  <a:spcPct val="60000"/>
                </a:lnSpc>
                <a:spcBef>
                  <a:spcPts val="0"/>
                </a:spcBef>
                <a:spcAft>
                  <a:spcPts val="0"/>
                </a:spcAft>
                <a:buClr>
                  <a:schemeClr val="lt1"/>
                </a:buClr>
                <a:buSzPts val="600"/>
                <a:buFont typeface="Arial"/>
                <a:buNone/>
              </a:pPr>
              <a:endParaRPr sz="150" b="0" i="0" u="none" strike="noStrike" cap="none">
                <a:solidFill>
                  <a:schemeClr val="lt1"/>
                </a:solidFill>
                <a:latin typeface="Arial"/>
                <a:ea typeface="Arial"/>
                <a:cs typeface="Arial"/>
                <a:sym typeface="Arial"/>
              </a:endParaRPr>
            </a:p>
          </p:txBody>
        </p:sp>
      </p:grpSp>
      <p:graphicFrame>
        <p:nvGraphicFramePr>
          <p:cNvPr id="32" name="Table 32">
            <a:extLst>
              <a:ext uri="{FF2B5EF4-FFF2-40B4-BE49-F238E27FC236}">
                <a16:creationId xmlns:a16="http://schemas.microsoft.com/office/drawing/2014/main" id="{695C35FC-22FD-FE3D-03D5-C12F5572421F}"/>
              </a:ext>
            </a:extLst>
          </p:cNvPr>
          <p:cNvGraphicFramePr>
            <a:graphicFrameLocks noGrp="1"/>
          </p:cNvGraphicFramePr>
          <p:nvPr>
            <p:extLst>
              <p:ext uri="{D42A27DB-BD31-4B8C-83A1-F6EECF244321}">
                <p14:modId xmlns:p14="http://schemas.microsoft.com/office/powerpoint/2010/main" val="544532993"/>
              </p:ext>
            </p:extLst>
          </p:nvPr>
        </p:nvGraphicFramePr>
        <p:xfrm>
          <a:off x="6437557" y="2731741"/>
          <a:ext cx="2103120" cy="685800"/>
        </p:xfrm>
        <a:graphic>
          <a:graphicData uri="http://schemas.openxmlformats.org/drawingml/2006/table">
            <a:tbl>
              <a:tblPr>
                <a:tableStyleId>{144C0A18-3FF9-47A1-BDCB-06B533E131A7}</a:tableStyleId>
              </a:tblPr>
              <a:tblGrid>
                <a:gridCol w="822960">
                  <a:extLst>
                    <a:ext uri="{9D8B030D-6E8A-4147-A177-3AD203B41FA5}">
                      <a16:colId xmlns:a16="http://schemas.microsoft.com/office/drawing/2014/main" val="312831800"/>
                    </a:ext>
                  </a:extLst>
                </a:gridCol>
                <a:gridCol w="1280160">
                  <a:extLst>
                    <a:ext uri="{9D8B030D-6E8A-4147-A177-3AD203B41FA5}">
                      <a16:colId xmlns:a16="http://schemas.microsoft.com/office/drawing/2014/main" val="1135153855"/>
                    </a:ext>
                  </a:extLst>
                </a:gridCol>
              </a:tblGrid>
              <a:tr h="182880">
                <a:tc>
                  <a:txBody>
                    <a:bodyPr/>
                    <a:lstStyle/>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FFFFFF"/>
                          </a:solidFill>
                          <a:effectLst/>
                          <a:uLnTx/>
                          <a:uFillTx/>
                          <a:latin typeface="Lato"/>
                          <a:ea typeface="Lato"/>
                          <a:cs typeface="Lato"/>
                          <a:sym typeface="Lato"/>
                        </a:rPr>
                        <a:t>Phoenix, AZ</a:t>
                      </a:r>
                    </a:p>
                  </a:txBody>
                  <a:tcPr marL="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FFFFFF"/>
                          </a:solidFill>
                          <a:effectLst/>
                          <a:uLnTx/>
                          <a:uFillTx/>
                          <a:latin typeface="Lato"/>
                          <a:ea typeface="Lato"/>
                          <a:cs typeface="Lato"/>
                          <a:sym typeface="Lato"/>
                        </a:rPr>
                        <a:t>Colorado Springs, CO</a:t>
                      </a:r>
                    </a:p>
                  </a:txBody>
                  <a:tcPr marL="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802697316"/>
                  </a:ext>
                </a:extLst>
              </a:tr>
              <a:tr h="182880">
                <a:tc>
                  <a:txBody>
                    <a:bodyPr/>
                    <a:lstStyle/>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FFFFFF"/>
                          </a:solidFill>
                          <a:effectLst/>
                          <a:uLnTx/>
                          <a:uFillTx/>
                          <a:latin typeface="Lato"/>
                          <a:ea typeface="Lato"/>
                          <a:cs typeface="Lato"/>
                          <a:sym typeface="Lato"/>
                        </a:rPr>
                        <a:t>Tucson, AZ</a:t>
                      </a:r>
                    </a:p>
                  </a:txBody>
                  <a:tcPr marL="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FFFFFF"/>
                          </a:solidFill>
                          <a:effectLst/>
                          <a:uLnTx/>
                          <a:uFillTx/>
                          <a:latin typeface="Lato"/>
                          <a:ea typeface="Lato"/>
                          <a:cs typeface="Lato"/>
                          <a:sym typeface="Lato"/>
                        </a:rPr>
                        <a:t>Las Vegas, NV</a:t>
                      </a:r>
                      <a:endParaRPr kumimoji="0" lang="en-US" sz="1400" b="0" i="0" u="none" strike="noStrike" kern="0" cap="none" spc="0" normalizeH="0" baseline="0" noProof="0" dirty="0">
                        <a:ln>
                          <a:noFill/>
                        </a:ln>
                        <a:solidFill>
                          <a:srgbClr val="000000"/>
                        </a:solidFill>
                        <a:effectLst/>
                        <a:uLnTx/>
                        <a:uFillTx/>
                        <a:latin typeface="Arial"/>
                        <a:ea typeface="Lato" panose="020F0502020204030203" pitchFamily="34" charset="0"/>
                        <a:cs typeface="Arial"/>
                        <a:sym typeface="Arial"/>
                      </a:endParaRPr>
                    </a:p>
                  </a:txBody>
                  <a:tcPr marL="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748443548"/>
                  </a:ext>
                </a:extLst>
              </a:tr>
              <a:tr h="182880">
                <a:tc>
                  <a:txBody>
                    <a:bodyPr/>
                    <a:lstStyle/>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FFFFFF"/>
                          </a:solidFill>
                          <a:effectLst/>
                          <a:uLnTx/>
                          <a:uFillTx/>
                          <a:latin typeface="Lato"/>
                          <a:ea typeface="Lato"/>
                          <a:cs typeface="Lato"/>
                          <a:sym typeface="Lato"/>
                        </a:rPr>
                        <a:t>Denver, CO</a:t>
                      </a:r>
                      <a:endParaRPr kumimoji="0" lang="en-US" sz="1400" b="0" i="0" u="none" strike="noStrike" kern="0" cap="none" spc="0" normalizeH="0" baseline="0" noProof="0" dirty="0">
                        <a:ln>
                          <a:noFill/>
                        </a:ln>
                        <a:solidFill>
                          <a:srgbClr val="000000"/>
                        </a:solidFill>
                        <a:effectLst/>
                        <a:uLnTx/>
                        <a:uFillTx/>
                        <a:latin typeface="Arial"/>
                        <a:ea typeface="Lato" panose="020F0502020204030203" pitchFamily="34" charset="0"/>
                        <a:cs typeface="Arial"/>
                        <a:sym typeface="Arial"/>
                      </a:endParaRPr>
                    </a:p>
                  </a:txBody>
                  <a:tcPr marL="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cap="none" dirty="0">
                          <a:solidFill>
                            <a:schemeClr val="lt1"/>
                          </a:solidFill>
                          <a:latin typeface="Lato"/>
                          <a:ea typeface="Lato"/>
                          <a:cs typeface="Lato"/>
                          <a:sym typeface="Lato"/>
                        </a:rPr>
                        <a:t>Reno, NV</a:t>
                      </a:r>
                    </a:p>
                  </a:txBody>
                  <a:tcPr marL="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882806112"/>
                  </a:ext>
                </a:extLst>
              </a:tr>
            </a:tbl>
          </a:graphicData>
        </a:graphic>
      </p:graphicFrame>
      <p:graphicFrame>
        <p:nvGraphicFramePr>
          <p:cNvPr id="35" name="Table 32">
            <a:extLst>
              <a:ext uri="{FF2B5EF4-FFF2-40B4-BE49-F238E27FC236}">
                <a16:creationId xmlns:a16="http://schemas.microsoft.com/office/drawing/2014/main" id="{5AEDE490-0144-7377-2B58-28919EF37BF8}"/>
              </a:ext>
            </a:extLst>
          </p:cNvPr>
          <p:cNvGraphicFramePr>
            <a:graphicFrameLocks noGrp="1"/>
          </p:cNvGraphicFramePr>
          <p:nvPr>
            <p:extLst>
              <p:ext uri="{D42A27DB-BD31-4B8C-83A1-F6EECF244321}">
                <p14:modId xmlns:p14="http://schemas.microsoft.com/office/powerpoint/2010/main" val="1872741024"/>
              </p:ext>
            </p:extLst>
          </p:nvPr>
        </p:nvGraphicFramePr>
        <p:xfrm>
          <a:off x="6437557" y="3907238"/>
          <a:ext cx="2286000" cy="1168105"/>
        </p:xfrm>
        <a:graphic>
          <a:graphicData uri="http://schemas.openxmlformats.org/drawingml/2006/table">
            <a:tbl>
              <a:tblPr>
                <a:tableStyleId>{144C0A18-3FF9-47A1-BDCB-06B533E131A7}</a:tableStyleId>
              </a:tblPr>
              <a:tblGrid>
                <a:gridCol w="1005840">
                  <a:extLst>
                    <a:ext uri="{9D8B030D-6E8A-4147-A177-3AD203B41FA5}">
                      <a16:colId xmlns:a16="http://schemas.microsoft.com/office/drawing/2014/main" val="312831800"/>
                    </a:ext>
                  </a:extLst>
                </a:gridCol>
                <a:gridCol w="1280160">
                  <a:extLst>
                    <a:ext uri="{9D8B030D-6E8A-4147-A177-3AD203B41FA5}">
                      <a16:colId xmlns:a16="http://schemas.microsoft.com/office/drawing/2014/main" val="1135153855"/>
                    </a:ext>
                  </a:extLst>
                </a:gridCol>
              </a:tblGrid>
              <a:tr h="229985">
                <a:tc>
                  <a:txBody>
                    <a:bodyPr/>
                    <a:lstStyle/>
                    <a:p>
                      <a:pPr marL="0" marR="0" lvl="0" indent="0" algn="l" rtl="0">
                        <a:lnSpc>
                          <a:spcPct val="100000"/>
                        </a:lnSpc>
                        <a:spcBef>
                          <a:spcPts val="0"/>
                        </a:spcBef>
                        <a:spcAft>
                          <a:spcPts val="0"/>
                        </a:spcAft>
                        <a:buNone/>
                      </a:pPr>
                      <a:r>
                        <a:rPr lang="en-US" sz="900" b="0" i="0" u="none" strike="noStrike" cap="none" dirty="0">
                          <a:solidFill>
                            <a:schemeClr val="lt1"/>
                          </a:solidFill>
                          <a:latin typeface="Lato"/>
                          <a:ea typeface="Lato"/>
                          <a:cs typeface="Lato"/>
                          <a:sym typeface="Lato"/>
                        </a:rPr>
                        <a:t>Nashville, TN</a:t>
                      </a:r>
                    </a:p>
                  </a:txBody>
                  <a:tcPr marL="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l" rtl="0">
                        <a:lnSpc>
                          <a:spcPct val="100000"/>
                        </a:lnSpc>
                        <a:spcBef>
                          <a:spcPts val="360"/>
                        </a:spcBef>
                        <a:spcAft>
                          <a:spcPts val="0"/>
                        </a:spcAft>
                        <a:buNone/>
                      </a:pPr>
                      <a:r>
                        <a:rPr lang="en-US" sz="900" b="0" i="0" u="none" strike="noStrike" cap="none" dirty="0">
                          <a:solidFill>
                            <a:schemeClr val="lt1"/>
                          </a:solidFill>
                          <a:latin typeface="Lato"/>
                          <a:ea typeface="Lato"/>
                          <a:cs typeface="Lato"/>
                          <a:sym typeface="Lato"/>
                        </a:rPr>
                        <a:t>Greenville, SC</a:t>
                      </a:r>
                      <a:endParaRPr lang="en-US" sz="900" b="0" i="0" dirty="0">
                        <a:latin typeface="Lato" panose="020F0502020204030203" pitchFamily="34" charset="0"/>
                        <a:ea typeface="Lato" panose="020F0502020204030203" pitchFamily="34" charset="0"/>
                        <a:cs typeface="Lato" panose="020F0502020204030203" pitchFamily="34" charset="0"/>
                      </a:endParaRPr>
                    </a:p>
                  </a:txBody>
                  <a:tcPr marL="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802697316"/>
                  </a:ext>
                </a:extLst>
              </a:tr>
              <a:tr h="248165">
                <a:tc>
                  <a:txBody>
                    <a:bodyPr/>
                    <a:lstStyle/>
                    <a:p>
                      <a:pPr marL="0" marR="0" lvl="0" indent="0" algn="l" rtl="0">
                        <a:lnSpc>
                          <a:spcPct val="100000"/>
                        </a:lnSpc>
                        <a:spcBef>
                          <a:spcPts val="360"/>
                        </a:spcBef>
                        <a:spcAft>
                          <a:spcPts val="0"/>
                        </a:spcAft>
                        <a:buNone/>
                      </a:pPr>
                      <a:r>
                        <a:rPr lang="en-US" sz="900" b="0" i="0" u="none" strike="noStrike" cap="none" dirty="0">
                          <a:solidFill>
                            <a:schemeClr val="lt1"/>
                          </a:solidFill>
                          <a:latin typeface="Lato"/>
                          <a:ea typeface="Lato"/>
                          <a:cs typeface="Lato"/>
                          <a:sym typeface="Lato"/>
                        </a:rPr>
                        <a:t>Chattanooga, TN</a:t>
                      </a:r>
                    </a:p>
                  </a:txBody>
                  <a:tcPr marL="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cap="none" dirty="0">
                          <a:solidFill>
                            <a:schemeClr val="lt1"/>
                          </a:solidFill>
                          <a:latin typeface="Lato"/>
                          <a:ea typeface="Lato"/>
                          <a:cs typeface="Lato"/>
                          <a:sym typeface="Lato"/>
                        </a:rPr>
                        <a:t>Columbia, SC</a:t>
                      </a:r>
                    </a:p>
                  </a:txBody>
                  <a:tcPr marL="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748443548"/>
                  </a:ext>
                </a:extLst>
              </a:tr>
              <a:tr h="229985">
                <a:tc>
                  <a:txBody>
                    <a:bodyPr/>
                    <a:lstStyle/>
                    <a:p>
                      <a:pPr marL="0" marR="0" lvl="0" indent="0" algn="l" rtl="0">
                        <a:lnSpc>
                          <a:spcPct val="100000"/>
                        </a:lnSpc>
                        <a:spcBef>
                          <a:spcPts val="360"/>
                        </a:spcBef>
                        <a:spcAft>
                          <a:spcPts val="0"/>
                        </a:spcAft>
                        <a:buNone/>
                      </a:pPr>
                      <a:r>
                        <a:rPr lang="en-US" sz="900" b="0" i="0" u="none" strike="noStrike" cap="none" dirty="0">
                          <a:solidFill>
                            <a:schemeClr val="lt1"/>
                          </a:solidFill>
                          <a:latin typeface="Lato"/>
                          <a:ea typeface="Lato"/>
                          <a:cs typeface="Lato"/>
                          <a:sym typeface="Lato"/>
                        </a:rPr>
                        <a:t>Atlanta, GA</a:t>
                      </a:r>
                      <a:endParaRPr lang="en-US" sz="900" b="0" i="0" dirty="0">
                        <a:latin typeface="Lato" panose="020F0502020204030203" pitchFamily="34" charset="0"/>
                        <a:ea typeface="Lato" panose="020F0502020204030203" pitchFamily="34" charset="0"/>
                        <a:cs typeface="Lato" panose="020F0502020204030203" pitchFamily="34" charset="0"/>
                      </a:endParaRPr>
                    </a:p>
                  </a:txBody>
                  <a:tcPr marL="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cap="none" dirty="0">
                          <a:solidFill>
                            <a:schemeClr val="lt1"/>
                          </a:solidFill>
                          <a:latin typeface="Lato"/>
                          <a:ea typeface="Lato"/>
                          <a:cs typeface="Lato"/>
                          <a:sym typeface="Lato"/>
                        </a:rPr>
                        <a:t>Charlotte, NC</a:t>
                      </a:r>
                    </a:p>
                  </a:txBody>
                  <a:tcPr marL="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882806112"/>
                  </a:ext>
                </a:extLst>
              </a:tr>
              <a:tr h="229985">
                <a:tc>
                  <a:txBody>
                    <a:bodyPr/>
                    <a:lstStyle/>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lang="en-US" sz="900" b="0" i="0" u="none" strike="noStrike" cap="none" dirty="0">
                          <a:solidFill>
                            <a:schemeClr val="lt1"/>
                          </a:solidFill>
                          <a:latin typeface="Lato"/>
                          <a:ea typeface="Lato"/>
                          <a:cs typeface="Lato"/>
                          <a:sym typeface="Lato"/>
                        </a:rPr>
                        <a:t>Savannah, GA</a:t>
                      </a:r>
                      <a:endParaRPr lang="en-US" sz="900" b="0" i="0" dirty="0">
                        <a:latin typeface="Lato" panose="020F0502020204030203" pitchFamily="34" charset="0"/>
                        <a:ea typeface="Lato" panose="020F0502020204030203" pitchFamily="34" charset="0"/>
                        <a:cs typeface="Lato" panose="020F0502020204030203" pitchFamily="34" charset="0"/>
                      </a:endParaRPr>
                    </a:p>
                  </a:txBody>
                  <a:tcPr marL="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cap="none" dirty="0">
                          <a:solidFill>
                            <a:schemeClr val="lt1"/>
                          </a:solidFill>
                          <a:latin typeface="Lato"/>
                          <a:ea typeface="Lato"/>
                          <a:cs typeface="Lato"/>
                          <a:sym typeface="Lato"/>
                        </a:rPr>
                        <a:t>Raleigh/Durham, NC</a:t>
                      </a:r>
                    </a:p>
                  </a:txBody>
                  <a:tcPr marL="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189409773"/>
                  </a:ext>
                </a:extLst>
              </a:tr>
              <a:tr h="229985">
                <a:tc>
                  <a:txBody>
                    <a:bodyPr/>
                    <a:lstStyle/>
                    <a:p>
                      <a:pPr marL="0" marR="0" lvl="0" indent="0" algn="l" defTabSz="914400" rtl="0" eaLnBrk="1" fontAlgn="auto" latinLnBrk="0" hangingPunct="1">
                        <a:lnSpc>
                          <a:spcPct val="100000"/>
                        </a:lnSpc>
                        <a:spcBef>
                          <a:spcPts val="360"/>
                        </a:spcBef>
                        <a:spcAft>
                          <a:spcPts val="0"/>
                        </a:spcAft>
                        <a:buClr>
                          <a:srgbClr val="000000"/>
                        </a:buClr>
                        <a:buSzTx/>
                        <a:buFont typeface="Arial"/>
                        <a:buNone/>
                        <a:tabLst/>
                        <a:defRPr/>
                      </a:pPr>
                      <a:r>
                        <a:rPr lang="en-US" sz="900" b="0" i="0" u="none" strike="noStrike" cap="none" dirty="0">
                          <a:solidFill>
                            <a:schemeClr val="lt1"/>
                          </a:solidFill>
                          <a:latin typeface="Lato"/>
                          <a:ea typeface="Lato"/>
                          <a:cs typeface="Lato"/>
                          <a:sym typeface="Lato"/>
                        </a:rPr>
                        <a:t>Charleston, SC</a:t>
                      </a:r>
                      <a:endParaRPr lang="en-US" sz="900" b="0" i="0" dirty="0">
                        <a:latin typeface="Lato" panose="020F0502020204030203" pitchFamily="34" charset="0"/>
                        <a:ea typeface="Lato" panose="020F0502020204030203" pitchFamily="34" charset="0"/>
                        <a:cs typeface="Lato" panose="020F0502020204030203" pitchFamily="34" charset="0"/>
                      </a:endParaRPr>
                    </a:p>
                  </a:txBody>
                  <a:tcPr marL="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900" b="0" i="0" u="none" strike="noStrike" cap="none" dirty="0">
                        <a:solidFill>
                          <a:schemeClr val="lt1"/>
                        </a:solidFill>
                        <a:latin typeface="Lato"/>
                        <a:ea typeface="Lato"/>
                        <a:cs typeface="Lato"/>
                        <a:sym typeface="Lato"/>
                      </a:endParaRPr>
                    </a:p>
                  </a:txBody>
                  <a:tcPr marL="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866438916"/>
                  </a:ext>
                </a:extLst>
              </a:tr>
            </a:tbl>
          </a:graphicData>
        </a:graphic>
      </p:graphicFrame>
      <p:sp>
        <p:nvSpPr>
          <p:cNvPr id="3" name="TextBox 2">
            <a:extLst>
              <a:ext uri="{FF2B5EF4-FFF2-40B4-BE49-F238E27FC236}">
                <a16:creationId xmlns:a16="http://schemas.microsoft.com/office/drawing/2014/main" id="{2CE452F5-BD58-7688-11EB-C69F49024E02}"/>
              </a:ext>
            </a:extLst>
          </p:cNvPr>
          <p:cNvSpPr txBox="1"/>
          <p:nvPr/>
        </p:nvSpPr>
        <p:spPr>
          <a:xfrm>
            <a:off x="431276" y="5211930"/>
            <a:ext cx="8705427" cy="830997"/>
          </a:xfrm>
          <a:prstGeom prst="rect">
            <a:avLst/>
          </a:prstGeom>
          <a:noFill/>
        </p:spPr>
        <p:txBody>
          <a:bodyPr wrap="square">
            <a:noAutofit/>
          </a:bodyPr>
          <a:lstStyle/>
          <a:p>
            <a:r>
              <a:rPr lang="en-US" sz="1200" dirty="0">
                <a:solidFill>
                  <a:schemeClr val="lt1"/>
                </a:solidFill>
                <a:latin typeface="Montserrat"/>
              </a:rPr>
              <a:t>It is a great time to invest in Multifamily Properties. Overall vacancies are low from a historical perspective,</a:t>
            </a:r>
            <a:br>
              <a:rPr lang="en-US" sz="1200" dirty="0">
                <a:solidFill>
                  <a:schemeClr val="lt1"/>
                </a:solidFill>
                <a:latin typeface="Montserrat"/>
              </a:rPr>
            </a:br>
            <a:r>
              <a:rPr lang="en-US" sz="1200" dirty="0">
                <a:solidFill>
                  <a:schemeClr val="lt1"/>
                </a:solidFill>
                <a:latin typeface="Montserrat"/>
              </a:rPr>
              <a:t>rents are forecasted to increase with U.S. inflation, the increasing cost of single-family homes and overall</a:t>
            </a:r>
            <a:br>
              <a:rPr lang="en-US" sz="1200" dirty="0">
                <a:solidFill>
                  <a:schemeClr val="lt1"/>
                </a:solidFill>
                <a:latin typeface="Montserrat"/>
              </a:rPr>
            </a:br>
            <a:r>
              <a:rPr lang="en-US" sz="1200" dirty="0">
                <a:solidFill>
                  <a:schemeClr val="lt1"/>
                </a:solidFill>
                <a:latin typeface="Montserrat"/>
              </a:rPr>
              <a:t>home ownership costs are pushing more potential home buyers into renting, and decades of</a:t>
            </a:r>
            <a:br>
              <a:rPr lang="en-US" sz="1200" dirty="0">
                <a:solidFill>
                  <a:schemeClr val="lt1"/>
                </a:solidFill>
                <a:latin typeface="Montserrat"/>
              </a:rPr>
            </a:br>
            <a:r>
              <a:rPr lang="en-US" sz="1200" dirty="0">
                <a:solidFill>
                  <a:schemeClr val="lt1"/>
                </a:solidFill>
                <a:latin typeface="Montserrat"/>
              </a:rPr>
              <a:t>underinvestment and underbuilding has created a shortage of housing the U.S.</a:t>
            </a:r>
          </a:p>
        </p:txBody>
      </p:sp>
      <p:pic>
        <p:nvPicPr>
          <p:cNvPr id="22" name="Picture 21" descr="A map of the united states&#10;&#10;AI-generated content may be incorrect.">
            <a:extLst>
              <a:ext uri="{FF2B5EF4-FFF2-40B4-BE49-F238E27FC236}">
                <a16:creationId xmlns:a16="http://schemas.microsoft.com/office/drawing/2014/main" id="{A2A8E64D-E71B-86FE-7E81-C21489FD2FC0}"/>
              </a:ext>
            </a:extLst>
          </p:cNvPr>
          <p:cNvPicPr>
            <a:picLocks noChangeAspect="1"/>
          </p:cNvPicPr>
          <p:nvPr/>
        </p:nvPicPr>
        <p:blipFill>
          <a:blip r:embed="rId4"/>
          <a:stretch>
            <a:fillRect/>
          </a:stretch>
        </p:blipFill>
        <p:spPr>
          <a:xfrm>
            <a:off x="426170" y="1340292"/>
            <a:ext cx="5654432" cy="37959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6" name="Picture 5">
            <a:extLst>
              <a:ext uri="{FF2B5EF4-FFF2-40B4-BE49-F238E27FC236}">
                <a16:creationId xmlns:a16="http://schemas.microsoft.com/office/drawing/2014/main" id="{00200B24-CD76-FF1C-3AF2-6CDC70D44450}"/>
              </a:ext>
            </a:extLst>
          </p:cNvPr>
          <p:cNvPicPr>
            <a:picLocks noChangeAspect="1"/>
          </p:cNvPicPr>
          <p:nvPr/>
        </p:nvPicPr>
        <p:blipFill rotWithShape="1">
          <a:blip r:embed="rId3"/>
          <a:srcRect t="7670" b="7102"/>
          <a:stretch/>
        </p:blipFill>
        <p:spPr>
          <a:xfrm>
            <a:off x="-1" y="2508"/>
            <a:ext cx="12191999" cy="6855492"/>
          </a:xfrm>
          <a:prstGeom prst="rect">
            <a:avLst/>
          </a:prstGeom>
        </p:spPr>
      </p:pic>
      <p:sp>
        <p:nvSpPr>
          <p:cNvPr id="124" name="Google Shape;124;p5"/>
          <p:cNvSpPr/>
          <p:nvPr/>
        </p:nvSpPr>
        <p:spPr>
          <a:xfrm>
            <a:off x="0" y="0"/>
            <a:ext cx="12192000" cy="6858000"/>
          </a:xfrm>
          <a:prstGeom prst="rect">
            <a:avLst/>
          </a:prstGeom>
          <a:solidFill>
            <a:schemeClr val="accent1">
              <a:alpha val="75000"/>
            </a:schemeClr>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 name="Rectangle 1">
            <a:extLst>
              <a:ext uri="{FF2B5EF4-FFF2-40B4-BE49-F238E27FC236}">
                <a16:creationId xmlns:a16="http://schemas.microsoft.com/office/drawing/2014/main" id="{81B9B422-FDDB-5C9A-65D7-0F6AB33188B1}"/>
              </a:ext>
            </a:extLst>
          </p:cNvPr>
          <p:cNvSpPr/>
          <p:nvPr/>
        </p:nvSpPr>
        <p:spPr>
          <a:xfrm>
            <a:off x="1066800" y="2038421"/>
            <a:ext cx="10058400" cy="300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5" name="Google Shape;125;p5"/>
          <p:cNvGraphicFramePr/>
          <p:nvPr>
            <p:extLst>
              <p:ext uri="{D42A27DB-BD31-4B8C-83A1-F6EECF244321}">
                <p14:modId xmlns:p14="http://schemas.microsoft.com/office/powerpoint/2010/main" val="4181274427"/>
              </p:ext>
            </p:extLst>
          </p:nvPr>
        </p:nvGraphicFramePr>
        <p:xfrm>
          <a:off x="1066800" y="1568759"/>
          <a:ext cx="10058400" cy="4389120"/>
        </p:xfrm>
        <a:graphic>
          <a:graphicData uri="http://schemas.openxmlformats.org/drawingml/2006/table">
            <a:tbl>
              <a:tblPr firstRow="1" bandRow="1">
                <a:noFill/>
                <a:tableStyleId>{144C0A18-3FF9-47A1-BDCB-06B533E131A7}</a:tableStyleId>
              </a:tblPr>
              <a:tblGrid>
                <a:gridCol w="1645920">
                  <a:extLst>
                    <a:ext uri="{9D8B030D-6E8A-4147-A177-3AD203B41FA5}">
                      <a16:colId xmlns:a16="http://schemas.microsoft.com/office/drawing/2014/main" val="20000"/>
                    </a:ext>
                  </a:extLst>
                </a:gridCol>
                <a:gridCol w="64008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1097280">
                  <a:extLst>
                    <a:ext uri="{9D8B030D-6E8A-4147-A177-3AD203B41FA5}">
                      <a16:colId xmlns:a16="http://schemas.microsoft.com/office/drawing/2014/main" val="20005"/>
                    </a:ext>
                  </a:extLst>
                </a:gridCol>
                <a:gridCol w="1005840">
                  <a:extLst>
                    <a:ext uri="{9D8B030D-6E8A-4147-A177-3AD203B41FA5}">
                      <a16:colId xmlns:a16="http://schemas.microsoft.com/office/drawing/2014/main" val="20006"/>
                    </a:ext>
                  </a:extLst>
                </a:gridCol>
                <a:gridCol w="1005840">
                  <a:extLst>
                    <a:ext uri="{9D8B030D-6E8A-4147-A177-3AD203B41FA5}">
                      <a16:colId xmlns:a16="http://schemas.microsoft.com/office/drawing/2014/main" val="20007"/>
                    </a:ext>
                  </a:extLst>
                </a:gridCol>
                <a:gridCol w="100584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tblGrid>
              <a:tr h="457200">
                <a:tc>
                  <a:txBody>
                    <a:bodyPr/>
                    <a:lstStyle/>
                    <a:p>
                      <a:pPr marL="0" marR="0" lvl="0" indent="0" algn="r" rtl="0">
                        <a:lnSpc>
                          <a:spcPct val="100000"/>
                        </a:lnSpc>
                        <a:spcBef>
                          <a:spcPts val="0"/>
                        </a:spcBef>
                        <a:spcAft>
                          <a:spcPts val="0"/>
                        </a:spcAft>
                        <a:buNone/>
                      </a:pP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Property Name</a:t>
                      </a:r>
                      <a:endParaRPr sz="2000" b="1" i="0" dirty="0">
                        <a:latin typeface="Calibri" panose="020F0502020204030204" pitchFamily="34" charset="0"/>
                        <a:cs typeface="Calibri" panose="020F0502020204030204" pitchFamily="34" charset="0"/>
                      </a:endParaRPr>
                    </a:p>
                  </a:txBody>
                  <a:tcPr marL="91450" marT="45725" marB="45725">
                    <a:lnL w="28575"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 Units</a:t>
                      </a:r>
                      <a:endParaRPr sz="2000" b="1" i="0" dirty="0">
                        <a:latin typeface="Calibri" panose="020F0502020204030204" pitchFamily="34" charset="0"/>
                        <a:cs typeface="Calibri" panose="020F0502020204030204" pitchFamily="34" charset="0"/>
                      </a:endParaRPr>
                    </a:p>
                  </a:txBody>
                  <a:tcPr marL="91450" marR="91450"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Year</a:t>
                      </a:r>
                      <a:b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b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Built</a:t>
                      </a:r>
                      <a:endParaRPr sz="2000" b="1" i="0" dirty="0">
                        <a:latin typeface="Calibri" panose="020F0502020204030204" pitchFamily="34" charset="0"/>
                        <a:cs typeface="Calibri" panose="020F0502020204030204" pitchFamily="34" charset="0"/>
                      </a:endParaRPr>
                    </a:p>
                  </a:txBody>
                  <a:tcPr marL="91450" marR="91450"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Acq</a:t>
                      </a:r>
                      <a:r>
                        <a:rPr lang="en-US" sz="1000" b="1" i="0" u="none" strike="noStrike" cap="none" dirty="0">
                          <a:latin typeface="Calibri" panose="020F0502020204030204" pitchFamily="34" charset="0"/>
                          <a:cs typeface="Calibri" panose="020F0502020204030204" pitchFamily="34" charset="0"/>
                        </a:rPr>
                        <a:t>.</a:t>
                      </a:r>
                      <a:br>
                        <a:rPr lang="en-US" sz="1000" b="1" i="0" u="none" strike="noStrike" cap="none" dirty="0">
                          <a:latin typeface="Calibri" panose="020F0502020204030204" pitchFamily="34" charset="0"/>
                          <a:cs typeface="Calibri" panose="020F0502020204030204" pitchFamily="34" charset="0"/>
                        </a:rPr>
                      </a:br>
                      <a:r>
                        <a:rPr lang="en-US" sz="1000" b="1" i="0" u="none" strike="noStrike" cap="none" dirty="0">
                          <a:latin typeface="Calibri" panose="020F0502020204030204" pitchFamily="34" charset="0"/>
                          <a:cs typeface="Calibri" panose="020F0502020204030204" pitchFamily="34" charset="0"/>
                        </a:rPr>
                        <a:t>Date</a:t>
                      </a:r>
                      <a:endParaRPr sz="2000" b="1" i="0" dirty="0">
                        <a:latin typeface="Calibri" panose="020F0502020204030204" pitchFamily="34" charset="0"/>
                        <a:cs typeface="Calibri" panose="020F0502020204030204" pitchFamily="34" charset="0"/>
                      </a:endParaRPr>
                    </a:p>
                  </a:txBody>
                  <a:tcPr marL="91450" marR="91450"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Sold</a:t>
                      </a:r>
                      <a:b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b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Date</a:t>
                      </a:r>
                      <a:endParaRPr sz="2000" b="1" i="0" dirty="0">
                        <a:latin typeface="Calibri" panose="020F0502020204030204" pitchFamily="34" charset="0"/>
                        <a:cs typeface="Calibri" panose="020F0502020204030204" pitchFamily="34" charset="0"/>
                      </a:endParaRPr>
                    </a:p>
                  </a:txBody>
                  <a:tcPr marL="91450" marR="91450"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Acquisition</a:t>
                      </a:r>
                      <a:b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b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Price</a:t>
                      </a:r>
                      <a:endParaRPr sz="2000" b="1" i="0" dirty="0">
                        <a:latin typeface="Calibri" panose="020F0502020204030204" pitchFamily="34" charset="0"/>
                        <a:cs typeface="Calibri" panose="020F0502020204030204" pitchFamily="34" charset="0"/>
                      </a:endParaRPr>
                    </a:p>
                  </a:txBody>
                  <a:tcPr marL="91450" marR="91450"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Renovation</a:t>
                      </a:r>
                      <a:b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b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Cost</a:t>
                      </a:r>
                      <a:endParaRPr sz="2000" b="1" i="0" dirty="0">
                        <a:latin typeface="Calibri" panose="020F0502020204030204" pitchFamily="34" charset="0"/>
                        <a:cs typeface="Calibri" panose="020F0502020204030204" pitchFamily="34" charset="0"/>
                      </a:endParaRPr>
                    </a:p>
                  </a:txBody>
                  <a:tcPr marL="91450" marR="91450"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Total</a:t>
                      </a:r>
                      <a:b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b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Cost</a:t>
                      </a:r>
                      <a:endParaRPr sz="2000" b="1" i="0" dirty="0">
                        <a:latin typeface="Calibri" panose="020F0502020204030204" pitchFamily="34" charset="0"/>
                        <a:cs typeface="Calibri" panose="020F0502020204030204" pitchFamily="34" charset="0"/>
                      </a:endParaRPr>
                    </a:p>
                  </a:txBody>
                  <a:tcPr marL="91450" marR="91450"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Sold </a:t>
                      </a:r>
                      <a:b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b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Price</a:t>
                      </a:r>
                      <a:endParaRPr sz="2000" b="1" i="0" dirty="0">
                        <a:latin typeface="Calibri" panose="020F0502020204030204" pitchFamily="34" charset="0"/>
                        <a:cs typeface="Calibri" panose="020F0502020204030204" pitchFamily="34" charset="0"/>
                      </a:endParaRPr>
                    </a:p>
                  </a:txBody>
                  <a:tcPr marL="91450" marR="91450"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Gross</a:t>
                      </a:r>
                      <a:b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b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IRR</a:t>
                      </a:r>
                      <a:endParaRPr sz="2000" b="1" i="0" dirty="0">
                        <a:latin typeface="Calibri" panose="020F0502020204030204" pitchFamily="34" charset="0"/>
                        <a:cs typeface="Calibri" panose="020F0502020204030204" pitchFamily="34" charset="0"/>
                      </a:endParaRPr>
                    </a:p>
                  </a:txBody>
                  <a:tcPr marL="91450" marR="91450"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en-US" sz="1000" b="1" i="0" u="none" strike="noStrike" cap="none" dirty="0">
                          <a:latin typeface="Calibri" panose="020F0502020204030204" pitchFamily="34" charset="0"/>
                          <a:ea typeface="Lato" panose="020F0502020204030203" pitchFamily="34" charset="0"/>
                          <a:cs typeface="Calibri" panose="020F0502020204030204" pitchFamily="34" charset="0"/>
                        </a:rPr>
                        <a:t>Gross Multiple</a:t>
                      </a:r>
                      <a:endParaRPr sz="2000" b="1" i="0" dirty="0">
                        <a:latin typeface="Calibri" panose="020F0502020204030204" pitchFamily="34" charset="0"/>
                        <a:cs typeface="Calibri" panose="020F0502020204030204" pitchFamily="34" charset="0"/>
                      </a:endParaRPr>
                    </a:p>
                  </a:txBody>
                  <a:tcPr marL="91450" marR="91450" marT="45725" marB="45725">
                    <a:lnL w="635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0000"/>
                  </a:ext>
                </a:extLst>
              </a:tr>
              <a:tr h="274320">
                <a:tc>
                  <a:txBody>
                    <a:bodyPr/>
                    <a:lstStyle/>
                    <a:p>
                      <a:pPr marL="0" marR="0" lvl="0" indent="0" algn="r" rtl="0">
                        <a:lnSpc>
                          <a:spcPct val="100000"/>
                        </a:lnSpc>
                        <a:spcBef>
                          <a:spcPts val="0"/>
                        </a:spcBef>
                        <a:spcAft>
                          <a:spcPts val="0"/>
                        </a:spcAft>
                        <a:buNone/>
                      </a:pPr>
                      <a:r>
                        <a:rPr lang="en-US" sz="1050" b="1" i="0" u="none" strike="noStrike" cap="none" dirty="0">
                          <a:solidFill>
                            <a:srgbClr val="000000"/>
                          </a:solidFill>
                          <a:latin typeface="Calibri" panose="020F0502020204030204" pitchFamily="34" charset="0"/>
                          <a:ea typeface="Calibri"/>
                          <a:cs typeface="Calibri" panose="020F0502020204030204" pitchFamily="34" charset="0"/>
                          <a:sym typeface="Calibri"/>
                        </a:rPr>
                        <a:t>Rincon 22</a:t>
                      </a:r>
                      <a:endParaRPr sz="1800" b="1" i="0" dirty="0">
                        <a:latin typeface="Calibri" panose="020F0502020204030204" pitchFamily="34" charset="0"/>
                        <a:ea typeface="Lato" panose="020F0502020204030203" pitchFamily="34" charset="0"/>
                        <a:cs typeface="Calibri" panose="020F0502020204030204" pitchFamily="34" charset="0"/>
                      </a:endParaRPr>
                    </a:p>
                  </a:txBody>
                  <a:tcPr marL="64000" marT="9525" marB="0" anchor="ctr">
                    <a:lnR w="6350" cap="flat" cmpd="sng" algn="ctr">
                      <a:solidFill>
                        <a:schemeClr val="tx2"/>
                      </a:solidFill>
                      <a:prstDash val="solid"/>
                      <a:round/>
                      <a:headEnd type="none" w="med" len="med"/>
                      <a:tailEnd type="none" w="med" len="med"/>
                    </a:lnR>
                    <a:lnT w="28575" cap="flat" cmpd="sng" algn="ctr">
                      <a:solidFill>
                        <a:schemeClr val="accent5"/>
                      </a:solid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11</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28575" cap="flat" cmpd="sng" algn="ctr">
                      <a:solidFill>
                        <a:schemeClr val="accent5"/>
                      </a:solid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1970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28575" cap="flat" cmpd="sng" algn="ctr">
                      <a:solidFill>
                        <a:schemeClr val="accent5"/>
                      </a:solid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Nov-15</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28575" cap="flat" cmpd="sng" algn="ctr">
                      <a:solidFill>
                        <a:schemeClr val="accent5"/>
                      </a:solid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Apr-17</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28575" cap="flat" cmpd="sng" algn="ctr">
                      <a:solidFill>
                        <a:schemeClr val="accent5"/>
                      </a:solid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$775,000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28575" cap="flat" cmpd="sng" algn="ctr">
                      <a:solidFill>
                        <a:schemeClr val="accent5"/>
                      </a:solid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$554,828</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28575" cap="flat" cmpd="sng" algn="ctr">
                      <a:solidFill>
                        <a:schemeClr val="accent5"/>
                      </a:solid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$1,329,828</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28575" cap="flat" cmpd="sng" algn="ctr">
                      <a:solidFill>
                        <a:schemeClr val="accent5"/>
                      </a:solid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$1,578,760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28575" cap="flat" cmpd="sng" algn="ctr">
                      <a:solidFill>
                        <a:schemeClr val="accent5"/>
                      </a:solid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algn="ctr"/>
                      <a:r>
                        <a:rPr lang="en-US" sz="900" b="0" i="0" u="none" strike="noStrike" cap="none" dirty="0">
                          <a:solidFill>
                            <a:srgbClr val="000000"/>
                          </a:solidFill>
                          <a:latin typeface="Calibri"/>
                          <a:cs typeface="Calibri"/>
                          <a:sym typeface="Arial"/>
                        </a:rPr>
                        <a:t>18.3%</a:t>
                      </a:r>
                    </a:p>
                  </a:txBody>
                  <a:tcPr marL="38100" marR="38100" marT="38100" marB="381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28575" cap="flat" cmpd="sng" algn="ctr">
                      <a:solidFill>
                        <a:schemeClr val="accent5"/>
                      </a:solid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algn="ctr"/>
                      <a:r>
                        <a:rPr lang="en-US" sz="900" b="0" i="0" u="none" strike="noStrike" cap="none" dirty="0">
                          <a:solidFill>
                            <a:srgbClr val="000000"/>
                          </a:solidFill>
                          <a:latin typeface="Calibri"/>
                          <a:cs typeface="Calibri"/>
                          <a:sym typeface="Arial"/>
                        </a:rPr>
                        <a:t>1.32x</a:t>
                      </a:r>
                    </a:p>
                  </a:txBody>
                  <a:tcPr marL="38100" marR="38100" marT="38100" marB="38100" anchor="ctr">
                    <a:lnL w="6350" cap="flat" cmpd="sng" algn="ctr">
                      <a:solidFill>
                        <a:schemeClr val="tx2"/>
                      </a:solidFill>
                      <a:prstDash val="solid"/>
                      <a:round/>
                      <a:headEnd type="none" w="med" len="med"/>
                      <a:tailEnd type="none" w="med" len="med"/>
                    </a:lnL>
                    <a:lnT w="28575" cap="flat" cmpd="sng" algn="ctr">
                      <a:solidFill>
                        <a:schemeClr val="accent5"/>
                      </a:solid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0001"/>
                  </a:ext>
                </a:extLst>
              </a:tr>
              <a:tr h="274320">
                <a:tc>
                  <a:txBody>
                    <a:bodyPr/>
                    <a:lstStyle/>
                    <a:p>
                      <a:pPr marL="0" marR="0" lvl="0" indent="0" algn="r" rtl="0">
                        <a:lnSpc>
                          <a:spcPct val="100000"/>
                        </a:lnSpc>
                        <a:spcBef>
                          <a:spcPts val="0"/>
                        </a:spcBef>
                        <a:spcAft>
                          <a:spcPts val="0"/>
                        </a:spcAft>
                        <a:buNone/>
                      </a:pPr>
                      <a:r>
                        <a:rPr lang="en-US" sz="1050" b="1" i="0" u="none" strike="noStrike" cap="none" dirty="0">
                          <a:solidFill>
                            <a:srgbClr val="000000"/>
                          </a:solidFill>
                          <a:latin typeface="Calibri" panose="020F0502020204030204" pitchFamily="34" charset="0"/>
                          <a:ea typeface="Calibri"/>
                          <a:cs typeface="Calibri" panose="020F0502020204030204" pitchFamily="34" charset="0"/>
                          <a:sym typeface="Calibri"/>
                        </a:rPr>
                        <a:t>Clarendon Park</a:t>
                      </a:r>
                      <a:endParaRPr sz="1800" b="1" i="0" dirty="0">
                        <a:latin typeface="Calibri" panose="020F0502020204030204" pitchFamily="34" charset="0"/>
                        <a:ea typeface="Lato" panose="020F0502020204030203" pitchFamily="34" charset="0"/>
                        <a:cs typeface="Calibri" panose="020F0502020204030204" pitchFamily="34" charset="0"/>
                      </a:endParaRPr>
                    </a:p>
                  </a:txBody>
                  <a:tcPr marL="64000" marT="9525" marB="0" anchor="ctr">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138</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2002</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Mar-17</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Dec-18</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$17,500,000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$1,700,743</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$19,200,743</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$23,850,000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algn="ctr"/>
                      <a:r>
                        <a:rPr lang="en-US" sz="900" b="0" i="0" u="none" strike="noStrike" cap="none" dirty="0">
                          <a:solidFill>
                            <a:srgbClr val="000000"/>
                          </a:solidFill>
                          <a:latin typeface="Calibri"/>
                          <a:cs typeface="Calibri"/>
                          <a:sym typeface="Arial"/>
                        </a:rPr>
                        <a:t>30.3%</a:t>
                      </a:r>
                    </a:p>
                  </a:txBody>
                  <a:tcPr marL="38100" marR="38100" marT="38100" marB="381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algn="ctr"/>
                      <a:r>
                        <a:rPr lang="en-US" sz="900" b="0" i="0" u="none" strike="noStrike" cap="none" dirty="0">
                          <a:solidFill>
                            <a:srgbClr val="000000"/>
                          </a:solidFill>
                          <a:latin typeface="Calibri"/>
                          <a:cs typeface="Calibri"/>
                          <a:sym typeface="Arial"/>
                        </a:rPr>
                        <a:t>1.59x</a:t>
                      </a:r>
                    </a:p>
                  </a:txBody>
                  <a:tcPr marL="38100" marR="38100" marT="38100" marB="38100" anchor="ctr">
                    <a:lnL w="6350" cap="flat" cmpd="sng" algn="ctr">
                      <a:solidFill>
                        <a:schemeClr val="tx2"/>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r h="274320">
                <a:tc>
                  <a:txBody>
                    <a:bodyPr/>
                    <a:lstStyle/>
                    <a:p>
                      <a:pPr marL="0" marR="0" lvl="0" indent="0" algn="r" rtl="0">
                        <a:lnSpc>
                          <a:spcPct val="100000"/>
                        </a:lnSpc>
                        <a:spcBef>
                          <a:spcPts val="0"/>
                        </a:spcBef>
                        <a:spcAft>
                          <a:spcPts val="0"/>
                        </a:spcAft>
                        <a:buNone/>
                      </a:pPr>
                      <a:r>
                        <a:rPr lang="en-US" sz="1050" b="1" i="0" u="none" strike="noStrike" cap="none" dirty="0">
                          <a:solidFill>
                            <a:srgbClr val="000000"/>
                          </a:solidFill>
                          <a:latin typeface="Calibri" panose="020F0502020204030204" pitchFamily="34" charset="0"/>
                          <a:ea typeface="Calibri"/>
                          <a:cs typeface="Calibri" panose="020F0502020204030204" pitchFamily="34" charset="0"/>
                          <a:sym typeface="Calibri"/>
                        </a:rPr>
                        <a:t>Crossroads</a:t>
                      </a:r>
                      <a:endParaRPr sz="1800" b="1" i="0" dirty="0">
                        <a:latin typeface="Calibri" panose="020F0502020204030204" pitchFamily="34" charset="0"/>
                        <a:ea typeface="Lato" panose="020F0502020204030203" pitchFamily="34" charset="0"/>
                        <a:cs typeface="Calibri" panose="020F0502020204030204" pitchFamily="34" charset="0"/>
                      </a:endParaRPr>
                    </a:p>
                  </a:txBody>
                  <a:tcPr marL="64000" marT="9525" marB="0" anchor="ctr">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316</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1982</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Aug-16</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Jan-19</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$25,200,000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$25,200,000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$33,500,000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algn="ctr"/>
                      <a:r>
                        <a:rPr lang="en-US" sz="900" b="0" i="0" u="none" strike="noStrike" cap="none" dirty="0">
                          <a:solidFill>
                            <a:srgbClr val="000000"/>
                          </a:solidFill>
                          <a:latin typeface="Calibri"/>
                          <a:cs typeface="Calibri"/>
                          <a:sym typeface="Arial"/>
                        </a:rPr>
                        <a:t>22.4%</a:t>
                      </a:r>
                    </a:p>
                  </a:txBody>
                  <a:tcPr marL="38100" marR="38100" marT="38100" marB="381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algn="ctr"/>
                      <a:r>
                        <a:rPr lang="en-US" sz="900" b="0" i="0" u="none" strike="noStrike" cap="none" dirty="0">
                          <a:solidFill>
                            <a:srgbClr val="000000"/>
                          </a:solidFill>
                          <a:latin typeface="Calibri"/>
                          <a:cs typeface="Calibri"/>
                          <a:sym typeface="Arial"/>
                        </a:rPr>
                        <a:t>1.57x</a:t>
                      </a:r>
                    </a:p>
                  </a:txBody>
                  <a:tcPr marL="38100" marR="38100" marT="38100" marB="38100" anchor="ctr">
                    <a:lnL w="6350" cap="flat" cmpd="sng" algn="ctr">
                      <a:solidFill>
                        <a:schemeClr val="tx2"/>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0003"/>
                  </a:ext>
                </a:extLst>
              </a:tr>
              <a:tr h="274320">
                <a:tc>
                  <a:txBody>
                    <a:bodyPr/>
                    <a:lstStyle/>
                    <a:p>
                      <a:pPr marL="0" marR="0" lvl="0" indent="0" algn="r" rtl="0">
                        <a:lnSpc>
                          <a:spcPct val="100000"/>
                        </a:lnSpc>
                        <a:spcBef>
                          <a:spcPts val="0"/>
                        </a:spcBef>
                        <a:spcAft>
                          <a:spcPts val="0"/>
                        </a:spcAft>
                        <a:buNone/>
                      </a:pPr>
                      <a:r>
                        <a:rPr lang="en-US" sz="1050" b="1" i="0" u="none" strike="noStrike" cap="none" dirty="0">
                          <a:solidFill>
                            <a:srgbClr val="000000"/>
                          </a:solidFill>
                          <a:latin typeface="Calibri" panose="020F0502020204030204" pitchFamily="34" charset="0"/>
                          <a:ea typeface="Calibri"/>
                          <a:cs typeface="Calibri" panose="020F0502020204030204" pitchFamily="34" charset="0"/>
                          <a:sym typeface="Calibri"/>
                        </a:rPr>
                        <a:t>Centerra</a:t>
                      </a:r>
                      <a:endParaRPr sz="1800" b="1" i="0" dirty="0">
                        <a:latin typeface="Calibri" panose="020F0502020204030204" pitchFamily="34" charset="0"/>
                        <a:ea typeface="Lato" panose="020F0502020204030203" pitchFamily="34" charset="0"/>
                        <a:cs typeface="Calibri" panose="020F0502020204030204" pitchFamily="34" charset="0"/>
                      </a:endParaRPr>
                    </a:p>
                  </a:txBody>
                  <a:tcPr marL="64000" marT="9525" marB="0" anchor="ctr">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202</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1986</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Aug-17</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Oct-19</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$25,950,000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$3,673,980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$29,623,980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$36,250,000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algn="ctr"/>
                      <a:r>
                        <a:rPr lang="en-US" sz="900" b="0" i="0" u="none" strike="noStrike" cap="none" dirty="0">
                          <a:solidFill>
                            <a:srgbClr val="000000"/>
                          </a:solidFill>
                          <a:latin typeface="Calibri"/>
                          <a:cs typeface="Calibri"/>
                          <a:sym typeface="Arial"/>
                        </a:rPr>
                        <a:t>29.8%</a:t>
                      </a:r>
                    </a:p>
                  </a:txBody>
                  <a:tcPr marL="38100" marR="38100" marT="38100" marB="381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algn="ctr"/>
                      <a:r>
                        <a:rPr lang="en-US" sz="900" b="0" i="0" u="none" strike="noStrike" cap="none" dirty="0">
                          <a:solidFill>
                            <a:srgbClr val="000000"/>
                          </a:solidFill>
                          <a:latin typeface="Calibri"/>
                          <a:cs typeface="Calibri"/>
                          <a:sym typeface="Arial"/>
                        </a:rPr>
                        <a:t>1.76x</a:t>
                      </a:r>
                    </a:p>
                  </a:txBody>
                  <a:tcPr marL="38100" marR="38100" marT="38100" marB="38100" anchor="ctr">
                    <a:lnL w="6350" cap="flat" cmpd="sng" algn="ctr">
                      <a:solidFill>
                        <a:schemeClr val="tx2"/>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r h="274320">
                <a:tc>
                  <a:txBody>
                    <a:bodyPr/>
                    <a:lstStyle/>
                    <a:p>
                      <a:pPr marL="0" marR="0" lvl="0" indent="0" algn="r" rtl="0">
                        <a:lnSpc>
                          <a:spcPct val="100000"/>
                        </a:lnSpc>
                        <a:spcBef>
                          <a:spcPts val="0"/>
                        </a:spcBef>
                        <a:spcAft>
                          <a:spcPts val="0"/>
                        </a:spcAft>
                        <a:buNone/>
                      </a:pPr>
                      <a:r>
                        <a:rPr lang="en-US" sz="1050" b="1" i="0" u="none" strike="noStrike" cap="none" dirty="0">
                          <a:solidFill>
                            <a:srgbClr val="000000"/>
                          </a:solidFill>
                          <a:latin typeface="Calibri" panose="020F0502020204030204" pitchFamily="34" charset="0"/>
                          <a:ea typeface="Calibri"/>
                          <a:cs typeface="Calibri" panose="020F0502020204030204" pitchFamily="34" charset="0"/>
                          <a:sym typeface="Calibri"/>
                        </a:rPr>
                        <a:t>Avenel on 16th</a:t>
                      </a:r>
                      <a:endParaRPr sz="1800" b="1" i="0" dirty="0">
                        <a:latin typeface="Calibri" panose="020F0502020204030204" pitchFamily="34" charset="0"/>
                        <a:ea typeface="Lato" panose="020F0502020204030203" pitchFamily="34" charset="0"/>
                        <a:cs typeface="Calibri" panose="020F0502020204030204" pitchFamily="34" charset="0"/>
                      </a:endParaRPr>
                    </a:p>
                  </a:txBody>
                  <a:tcPr marL="64000" marT="9525" marB="0" anchor="ctr">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1981/1984</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Aug-18</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Aug-20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$16,050,000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$4,128,933</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$20,178,933</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$25,950,000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algn="ctr"/>
                      <a:r>
                        <a:rPr lang="en-US" sz="900" b="0" i="0" u="none" strike="noStrike" cap="none" dirty="0">
                          <a:solidFill>
                            <a:srgbClr val="000000"/>
                          </a:solidFill>
                          <a:latin typeface="Calibri"/>
                          <a:cs typeface="Calibri"/>
                          <a:sym typeface="Arial"/>
                        </a:rPr>
                        <a:t>37.1%</a:t>
                      </a:r>
                    </a:p>
                  </a:txBody>
                  <a:tcPr marL="38100" marR="38100" marT="38100" marB="381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algn="ctr"/>
                      <a:r>
                        <a:rPr lang="en-US" sz="900" b="0" i="0" u="none" strike="noStrike" cap="none">
                          <a:solidFill>
                            <a:srgbClr val="000000"/>
                          </a:solidFill>
                          <a:latin typeface="Calibri"/>
                          <a:cs typeface="Calibri"/>
                          <a:sym typeface="Arial"/>
                        </a:rPr>
                        <a:t>1.86x</a:t>
                      </a:r>
                    </a:p>
                  </a:txBody>
                  <a:tcPr marL="38100" marR="38100" marT="38100" marB="38100" anchor="ctr">
                    <a:lnL w="6350" cap="flat" cmpd="sng" algn="ctr">
                      <a:solidFill>
                        <a:schemeClr val="tx2"/>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0005"/>
                  </a:ext>
                </a:extLst>
              </a:tr>
              <a:tr h="274320">
                <a:tc>
                  <a:txBody>
                    <a:bodyPr/>
                    <a:lstStyle/>
                    <a:p>
                      <a:pPr marL="0" marR="0" lvl="0" indent="0" algn="r" rtl="0">
                        <a:lnSpc>
                          <a:spcPct val="100000"/>
                        </a:lnSpc>
                        <a:spcBef>
                          <a:spcPts val="0"/>
                        </a:spcBef>
                        <a:spcAft>
                          <a:spcPts val="0"/>
                        </a:spcAft>
                        <a:buNone/>
                      </a:pPr>
                      <a:r>
                        <a:rPr lang="en-US" sz="1050" b="1" i="0" u="none" strike="noStrike" cap="none" dirty="0">
                          <a:solidFill>
                            <a:srgbClr val="000000"/>
                          </a:solidFill>
                          <a:latin typeface="Calibri" panose="020F0502020204030204" pitchFamily="34" charset="0"/>
                          <a:ea typeface="Calibri"/>
                          <a:cs typeface="Calibri" panose="020F0502020204030204" pitchFamily="34" charset="0"/>
                          <a:sym typeface="Calibri"/>
                        </a:rPr>
                        <a:t>Sunset Hills</a:t>
                      </a:r>
                      <a:endParaRPr sz="1800" b="1" i="0" dirty="0">
                        <a:latin typeface="Calibri" panose="020F0502020204030204" pitchFamily="34" charset="0"/>
                        <a:ea typeface="Lato" panose="020F0502020204030203" pitchFamily="34" charset="0"/>
                        <a:cs typeface="Calibri" panose="020F0502020204030204" pitchFamily="34" charset="0"/>
                      </a:endParaRPr>
                    </a:p>
                  </a:txBody>
                  <a:tcPr marL="64000" marT="9525" marB="0" anchor="ctr">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120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1988</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Jan-19</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Dec-20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$17,800,000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$503,776</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$18,303,776</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$22,800,000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algn="ctr"/>
                      <a:r>
                        <a:rPr lang="en-US" sz="900" b="0" i="0" u="none" strike="noStrike" cap="none" dirty="0">
                          <a:solidFill>
                            <a:srgbClr val="000000"/>
                          </a:solidFill>
                          <a:latin typeface="Calibri"/>
                          <a:cs typeface="Calibri"/>
                          <a:sym typeface="Arial"/>
                        </a:rPr>
                        <a:t>34.9%</a:t>
                      </a:r>
                    </a:p>
                  </a:txBody>
                  <a:tcPr marL="38100" marR="38100" marT="38100" marB="381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algn="ctr"/>
                      <a:r>
                        <a:rPr lang="en-US" sz="900" b="0" i="0" u="none" strike="noStrike" cap="none" dirty="0">
                          <a:solidFill>
                            <a:srgbClr val="000000"/>
                          </a:solidFill>
                          <a:latin typeface="Calibri"/>
                          <a:cs typeface="Calibri"/>
                          <a:sym typeface="Arial"/>
                        </a:rPr>
                        <a:t>1.76x</a:t>
                      </a:r>
                    </a:p>
                  </a:txBody>
                  <a:tcPr marL="38100" marR="38100" marT="38100" marB="38100" anchor="ctr">
                    <a:lnL w="6350" cap="flat" cmpd="sng" algn="ctr">
                      <a:solidFill>
                        <a:schemeClr val="tx2"/>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extLst>
                  <a:ext uri="{0D108BD9-81ED-4DB2-BD59-A6C34878D82A}">
                    <a16:rowId xmlns:a16="http://schemas.microsoft.com/office/drawing/2014/main" val="10006"/>
                  </a:ext>
                </a:extLst>
              </a:tr>
              <a:tr h="274320">
                <a:tc>
                  <a:txBody>
                    <a:bodyPr/>
                    <a:lstStyle/>
                    <a:p>
                      <a:pPr marL="0" marR="0" lvl="0" indent="0" algn="r" rtl="0">
                        <a:lnSpc>
                          <a:spcPct val="100000"/>
                        </a:lnSpc>
                        <a:spcBef>
                          <a:spcPts val="0"/>
                        </a:spcBef>
                        <a:spcAft>
                          <a:spcPts val="0"/>
                        </a:spcAft>
                        <a:buNone/>
                      </a:pPr>
                      <a:r>
                        <a:rPr lang="en-US" sz="1050" b="1" i="0" u="none" strike="noStrike" cap="none" dirty="0">
                          <a:solidFill>
                            <a:srgbClr val="000000"/>
                          </a:solidFill>
                          <a:latin typeface="Calibri" panose="020F0502020204030204" pitchFamily="34" charset="0"/>
                          <a:ea typeface="Calibri"/>
                          <a:cs typeface="Calibri" panose="020F0502020204030204" pitchFamily="34" charset="0"/>
                          <a:sym typeface="Calibri"/>
                        </a:rPr>
                        <a:t>Enclave at Paradise Valley</a:t>
                      </a:r>
                      <a:endParaRPr sz="1800" b="1" i="0" dirty="0">
                        <a:latin typeface="Calibri" panose="020F0502020204030204" pitchFamily="34" charset="0"/>
                        <a:ea typeface="Lato" panose="020F0502020204030203" pitchFamily="34" charset="0"/>
                        <a:cs typeface="Calibri" panose="020F0502020204030204" pitchFamily="34" charset="0"/>
                      </a:endParaRPr>
                    </a:p>
                  </a:txBody>
                  <a:tcPr marL="64000" marT="9525" marB="0" anchor="ctr">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174</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1985</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Feb-19</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May-21</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$24,000,000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$2,675,290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$26,675,290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$37,610,000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algn="ctr"/>
                      <a:r>
                        <a:rPr lang="en-US" sz="900" b="0" i="0" u="none" strike="noStrike" cap="none" dirty="0">
                          <a:solidFill>
                            <a:srgbClr val="000000"/>
                          </a:solidFill>
                          <a:latin typeface="Calibri"/>
                          <a:cs typeface="Calibri"/>
                          <a:sym typeface="Arial"/>
                        </a:rPr>
                        <a:t>54.1%</a:t>
                      </a:r>
                    </a:p>
                  </a:txBody>
                  <a:tcPr marL="38100" marR="38100" marT="38100" marB="381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algn="ctr"/>
                      <a:r>
                        <a:rPr lang="en-US" sz="900" b="0" i="0" u="none" strike="noStrike" cap="none" dirty="0">
                          <a:solidFill>
                            <a:srgbClr val="000000"/>
                          </a:solidFill>
                          <a:latin typeface="Calibri"/>
                          <a:cs typeface="Calibri"/>
                          <a:sym typeface="Arial"/>
                        </a:rPr>
                        <a:t>2.47x</a:t>
                      </a:r>
                    </a:p>
                  </a:txBody>
                  <a:tcPr marL="38100" marR="38100" marT="38100" marB="38100" anchor="ctr">
                    <a:lnL w="6350" cap="flat" cmpd="sng" algn="ctr">
                      <a:solidFill>
                        <a:schemeClr val="tx2"/>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0007"/>
                  </a:ext>
                </a:extLst>
              </a:tr>
              <a:tr h="274320">
                <a:tc>
                  <a:txBody>
                    <a:bodyPr/>
                    <a:lstStyle/>
                    <a:p>
                      <a:pPr marL="0" marR="0" lvl="0" indent="0" algn="r" rtl="0">
                        <a:lnSpc>
                          <a:spcPct val="100000"/>
                        </a:lnSpc>
                        <a:spcBef>
                          <a:spcPts val="0"/>
                        </a:spcBef>
                        <a:spcAft>
                          <a:spcPts val="0"/>
                        </a:spcAft>
                        <a:buNone/>
                      </a:pPr>
                      <a:r>
                        <a:rPr lang="en-US" sz="1050" b="1" i="0" u="none" strike="noStrike" cap="none" dirty="0">
                          <a:solidFill>
                            <a:srgbClr val="000000"/>
                          </a:solidFill>
                          <a:latin typeface="Calibri" panose="020F0502020204030204" pitchFamily="34" charset="0"/>
                          <a:ea typeface="Calibri"/>
                          <a:cs typeface="Calibri" panose="020F0502020204030204" pitchFamily="34" charset="0"/>
                          <a:sym typeface="Calibri"/>
                        </a:rPr>
                        <a:t>Galeria del Rio</a:t>
                      </a:r>
                      <a:endParaRPr sz="1800" b="1" i="0" dirty="0">
                        <a:latin typeface="Calibri" panose="020F0502020204030204" pitchFamily="34" charset="0"/>
                        <a:ea typeface="Lato" panose="020F0502020204030203" pitchFamily="34" charset="0"/>
                        <a:cs typeface="Calibri" panose="020F0502020204030204" pitchFamily="34" charset="0"/>
                      </a:endParaRPr>
                    </a:p>
                  </a:txBody>
                  <a:tcPr marL="64000" marT="9525" marB="0" anchor="ctr">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101</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2014</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Mar-16</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Jul-21</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$19,300,000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$19,300,000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$32,025,000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algn="ctr"/>
                      <a:r>
                        <a:rPr lang="en-US" sz="900" b="0" i="0" u="none" strike="noStrike" cap="none" dirty="0">
                          <a:solidFill>
                            <a:srgbClr val="000000"/>
                          </a:solidFill>
                          <a:latin typeface="Calibri"/>
                          <a:cs typeface="Calibri"/>
                          <a:sym typeface="Arial"/>
                        </a:rPr>
                        <a:t>22.1%</a:t>
                      </a:r>
                    </a:p>
                  </a:txBody>
                  <a:tcPr marL="38100" marR="38100" marT="38100" marB="381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algn="ctr"/>
                      <a:r>
                        <a:rPr lang="en-US" sz="900" b="0" i="0" u="none" strike="noStrike" cap="none" dirty="0">
                          <a:solidFill>
                            <a:srgbClr val="000000"/>
                          </a:solidFill>
                          <a:latin typeface="Calibri"/>
                          <a:cs typeface="Calibri"/>
                          <a:sym typeface="Arial"/>
                        </a:rPr>
                        <a:t>2.61x</a:t>
                      </a:r>
                    </a:p>
                  </a:txBody>
                  <a:tcPr marL="38100" marR="38100" marT="38100" marB="38100" anchor="ctr">
                    <a:lnL w="6350" cap="flat" cmpd="sng" algn="ctr">
                      <a:solidFill>
                        <a:schemeClr val="tx2"/>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extLst>
                  <a:ext uri="{0D108BD9-81ED-4DB2-BD59-A6C34878D82A}">
                    <a16:rowId xmlns:a16="http://schemas.microsoft.com/office/drawing/2014/main" val="10008"/>
                  </a:ext>
                </a:extLst>
              </a:tr>
              <a:tr h="274320">
                <a:tc>
                  <a:txBody>
                    <a:bodyPr/>
                    <a:lstStyle/>
                    <a:p>
                      <a:pPr marL="0" marR="0" lvl="0" indent="0" algn="r" rtl="0">
                        <a:lnSpc>
                          <a:spcPct val="100000"/>
                        </a:lnSpc>
                        <a:spcBef>
                          <a:spcPts val="0"/>
                        </a:spcBef>
                        <a:spcAft>
                          <a:spcPts val="0"/>
                        </a:spcAft>
                        <a:buNone/>
                      </a:pPr>
                      <a:r>
                        <a:rPr lang="en-US" sz="1050" b="1" i="0" u="none" strike="noStrike" cap="none" dirty="0">
                          <a:solidFill>
                            <a:srgbClr val="000000"/>
                          </a:solidFill>
                          <a:latin typeface="Calibri" panose="020F0502020204030204" pitchFamily="34" charset="0"/>
                          <a:ea typeface="Calibri"/>
                          <a:cs typeface="Calibri" panose="020F0502020204030204" pitchFamily="34" charset="0"/>
                          <a:sym typeface="Calibri"/>
                        </a:rPr>
                        <a:t>Commons at Fort Mill</a:t>
                      </a:r>
                      <a:endParaRPr sz="1800" b="1" i="0" dirty="0">
                        <a:latin typeface="Calibri" panose="020F0502020204030204" pitchFamily="34" charset="0"/>
                        <a:ea typeface="Lato" panose="020F0502020204030203" pitchFamily="34" charset="0"/>
                        <a:cs typeface="Calibri" panose="020F0502020204030204" pitchFamily="34" charset="0"/>
                      </a:endParaRPr>
                    </a:p>
                  </a:txBody>
                  <a:tcPr marL="64000" marT="9525" marB="0" anchor="ctr">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144</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2009</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May-19</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Jul-21</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$19,280,000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$1,801,387</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$21,081,387</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$25,650,000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algn="ctr"/>
                      <a:r>
                        <a:rPr lang="en-US" sz="900" b="0" i="0" u="none" strike="noStrike" cap="none" dirty="0">
                          <a:solidFill>
                            <a:srgbClr val="000000"/>
                          </a:solidFill>
                          <a:latin typeface="Calibri"/>
                          <a:cs typeface="Calibri"/>
                          <a:sym typeface="Arial"/>
                        </a:rPr>
                        <a:t>23.4%</a:t>
                      </a:r>
                    </a:p>
                  </a:txBody>
                  <a:tcPr marL="38100" marR="38100" marT="38100" marB="381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tc>
                  <a:txBody>
                    <a:bodyPr/>
                    <a:lstStyle/>
                    <a:p>
                      <a:pPr algn="ctr"/>
                      <a:r>
                        <a:rPr lang="en-US" sz="900" b="0" i="0" u="none" strike="noStrike" cap="none" dirty="0">
                          <a:solidFill>
                            <a:srgbClr val="000000"/>
                          </a:solidFill>
                          <a:latin typeface="Calibri"/>
                          <a:cs typeface="Calibri"/>
                          <a:sym typeface="Arial"/>
                        </a:rPr>
                        <a:t>1.56x</a:t>
                      </a:r>
                    </a:p>
                  </a:txBody>
                  <a:tcPr marL="38100" marR="38100" marT="38100" marB="38100" anchor="ctr">
                    <a:lnL w="6350" cap="flat" cmpd="sng" algn="ctr">
                      <a:solidFill>
                        <a:schemeClr val="tx2"/>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alpha val="10000"/>
                      </a:schemeClr>
                    </a:solidFill>
                  </a:tcPr>
                </a:tc>
                <a:extLst>
                  <a:ext uri="{0D108BD9-81ED-4DB2-BD59-A6C34878D82A}">
                    <a16:rowId xmlns:a16="http://schemas.microsoft.com/office/drawing/2014/main" val="10009"/>
                  </a:ext>
                </a:extLst>
              </a:tr>
              <a:tr h="274320">
                <a:tc>
                  <a:txBody>
                    <a:bodyPr/>
                    <a:lstStyle/>
                    <a:p>
                      <a:pPr marL="0" marR="0" lvl="0" indent="0" algn="r" rtl="0">
                        <a:lnSpc>
                          <a:spcPct val="100000"/>
                        </a:lnSpc>
                        <a:spcBef>
                          <a:spcPts val="0"/>
                        </a:spcBef>
                        <a:spcAft>
                          <a:spcPts val="0"/>
                        </a:spcAft>
                        <a:buNone/>
                      </a:pPr>
                      <a:r>
                        <a:rPr lang="en-US" sz="1050" b="1" i="0" u="none" strike="noStrike" cap="none" dirty="0">
                          <a:solidFill>
                            <a:srgbClr val="000000"/>
                          </a:solidFill>
                          <a:latin typeface="Calibri" panose="020F0502020204030204" pitchFamily="34" charset="0"/>
                          <a:ea typeface="Calibri"/>
                          <a:cs typeface="Calibri" panose="020F0502020204030204" pitchFamily="34" charset="0"/>
                          <a:sym typeface="Calibri"/>
                        </a:rPr>
                        <a:t>Alterra (fka, Los Portales)</a:t>
                      </a:r>
                      <a:endParaRPr sz="1800" b="1" i="0" dirty="0">
                        <a:latin typeface="Calibri" panose="020F0502020204030204" pitchFamily="34" charset="0"/>
                        <a:ea typeface="Lato" panose="020F0502020204030203" pitchFamily="34" charset="0"/>
                        <a:cs typeface="Calibri" panose="020F0502020204030204" pitchFamily="34" charset="0"/>
                      </a:endParaRPr>
                    </a:p>
                  </a:txBody>
                  <a:tcPr marL="64000" marT="9525" marB="0" anchor="ctr">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416</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1989</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Nov-19</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Mar-22</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$40,000,000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$3,885,457</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$43,885,457</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$81,500,000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algn="ctr"/>
                      <a:r>
                        <a:rPr lang="en-US" sz="900" b="0" i="0" u="none" strike="noStrike" cap="none" dirty="0">
                          <a:solidFill>
                            <a:srgbClr val="000000"/>
                          </a:solidFill>
                          <a:latin typeface="Calibri"/>
                          <a:cs typeface="Calibri"/>
                          <a:sym typeface="Arial"/>
                        </a:rPr>
                        <a:t>103.9%</a:t>
                      </a:r>
                    </a:p>
                  </a:txBody>
                  <a:tcPr marL="38100" marR="38100" marT="38100" marB="381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tc>
                  <a:txBody>
                    <a:bodyPr/>
                    <a:lstStyle/>
                    <a:p>
                      <a:pPr algn="ctr"/>
                      <a:r>
                        <a:rPr lang="en-US" sz="900" b="0" i="0" u="none" strike="noStrike" cap="none" dirty="0">
                          <a:solidFill>
                            <a:srgbClr val="000000"/>
                          </a:solidFill>
                          <a:latin typeface="Calibri"/>
                          <a:cs typeface="Calibri"/>
                          <a:sym typeface="Arial"/>
                        </a:rPr>
                        <a:t>5.04x</a:t>
                      </a:r>
                    </a:p>
                  </a:txBody>
                  <a:tcPr marL="38100" marR="38100" marT="38100" marB="38100" anchor="ctr">
                    <a:lnL w="6350" cap="flat" cmpd="sng" algn="ctr">
                      <a:solidFill>
                        <a:schemeClr val="tx2"/>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lt1"/>
                    </a:solidFill>
                  </a:tcPr>
                </a:tc>
                <a:extLst>
                  <a:ext uri="{0D108BD9-81ED-4DB2-BD59-A6C34878D82A}">
                    <a16:rowId xmlns:a16="http://schemas.microsoft.com/office/drawing/2014/main" val="10010"/>
                  </a:ext>
                </a:extLst>
              </a:tr>
              <a:tr h="274320">
                <a:tc>
                  <a:txBody>
                    <a:bodyPr/>
                    <a:lstStyle/>
                    <a:p>
                      <a:pPr marL="0" marR="0" lvl="0" indent="0" algn="r" rtl="0">
                        <a:lnSpc>
                          <a:spcPct val="100000"/>
                        </a:lnSpc>
                        <a:spcBef>
                          <a:spcPts val="0"/>
                        </a:spcBef>
                        <a:spcAft>
                          <a:spcPts val="0"/>
                        </a:spcAft>
                        <a:buNone/>
                      </a:pPr>
                      <a:r>
                        <a:rPr lang="en-US" sz="1050" b="1" i="0" u="none" strike="noStrike" cap="none" dirty="0">
                          <a:solidFill>
                            <a:srgbClr val="000000"/>
                          </a:solidFill>
                          <a:latin typeface="Calibri" panose="020F0502020204030204" pitchFamily="34" charset="0"/>
                          <a:ea typeface="Calibri"/>
                          <a:cs typeface="Calibri" panose="020F0502020204030204" pitchFamily="34" charset="0"/>
                          <a:sym typeface="Calibri"/>
                        </a:rPr>
                        <a:t>Madison Grove</a:t>
                      </a:r>
                      <a:endParaRPr sz="1800" b="1" i="0" dirty="0">
                        <a:latin typeface="Calibri" panose="020F0502020204030204" pitchFamily="34" charset="0"/>
                        <a:ea typeface="Lato" panose="020F0502020204030203" pitchFamily="34" charset="0"/>
                        <a:cs typeface="Calibri" panose="020F0502020204030204" pitchFamily="34" charset="0"/>
                      </a:endParaRPr>
                    </a:p>
                  </a:txBody>
                  <a:tcPr marL="64000" marT="9525" marB="0" anchor="ctr">
                    <a:lnL w="9525" cap="flat" cmpd="sng">
                      <a:noFill/>
                      <a:prstDash val="solid"/>
                      <a:round/>
                      <a:headEnd type="none" w="sm" len="sm"/>
                      <a:tailEnd type="none" w="sm" len="sm"/>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171</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1976/2016</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Jan-18</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May-22</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$21,450,000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$21,450,000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marL="0" marR="0" lvl="0" indent="0" algn="ctr" rtl="0">
                        <a:lnSpc>
                          <a:spcPct val="100000"/>
                        </a:lnSpc>
                        <a:spcBef>
                          <a:spcPts val="0"/>
                        </a:spcBef>
                        <a:spcAft>
                          <a:spcPts val="0"/>
                        </a:spcAft>
                        <a:buNone/>
                      </a:pPr>
                      <a:r>
                        <a:rPr lang="en-US" sz="900" b="0" i="0" u="none" strike="noStrike" cap="none" dirty="0">
                          <a:solidFill>
                            <a:srgbClr val="000000"/>
                          </a:solidFill>
                          <a:latin typeface="Calibri"/>
                          <a:ea typeface="Calibri"/>
                          <a:cs typeface="Calibri"/>
                          <a:sym typeface="Calibri"/>
                        </a:rPr>
                        <a:t>$51,300,000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algn="ctr"/>
                      <a:r>
                        <a:rPr lang="en-US" sz="900" b="0" i="0" u="none" strike="noStrike" cap="none" dirty="0">
                          <a:solidFill>
                            <a:srgbClr val="000000"/>
                          </a:solidFill>
                          <a:latin typeface="Calibri"/>
                          <a:cs typeface="Calibri"/>
                          <a:sym typeface="Arial"/>
                        </a:rPr>
                        <a:t>54.5%</a:t>
                      </a:r>
                    </a:p>
                  </a:txBody>
                  <a:tcPr marL="38100" marR="38100" marT="38100" marB="381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tc>
                  <a:txBody>
                    <a:bodyPr/>
                    <a:lstStyle/>
                    <a:p>
                      <a:pPr algn="ctr"/>
                      <a:r>
                        <a:rPr lang="en-US" sz="900" b="0" i="0" u="none" strike="noStrike" cap="none" dirty="0">
                          <a:solidFill>
                            <a:srgbClr val="000000"/>
                          </a:solidFill>
                          <a:latin typeface="Calibri"/>
                          <a:cs typeface="Calibri"/>
                          <a:sym typeface="Arial"/>
                        </a:rPr>
                        <a:t>5.92x</a:t>
                      </a:r>
                    </a:p>
                  </a:txBody>
                  <a:tcPr marL="38100" marR="38100" marT="38100" marB="38100" anchor="ctr">
                    <a:lnL w="6350" cap="flat" cmpd="sng" algn="ctr">
                      <a:noFill/>
                      <a:prstDash val="solid"/>
                      <a:round/>
                      <a:headEnd type="none" w="med" len="med"/>
                      <a:tailEnd type="none" w="med" len="med"/>
                    </a:lnL>
                    <a:lnR w="9525" cap="flat" cmpd="sng">
                      <a:noFill/>
                      <a:prstDash val="solid"/>
                      <a:round/>
                      <a:headEnd type="none" w="sm" len="sm"/>
                      <a:tailEnd type="none" w="sm" len="sm"/>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alpha val="10000"/>
                      </a:schemeClr>
                    </a:solidFill>
                  </a:tcPr>
                </a:tc>
                <a:extLst>
                  <a:ext uri="{0D108BD9-81ED-4DB2-BD59-A6C34878D82A}">
                    <a16:rowId xmlns:a16="http://schemas.microsoft.com/office/drawing/2014/main" val="10011"/>
                  </a:ext>
                </a:extLst>
              </a:tr>
              <a:tr h="274320">
                <a:tc>
                  <a:txBody>
                    <a:bodyPr/>
                    <a:lstStyle/>
                    <a:p>
                      <a:pPr marL="0" marR="0" lvl="0" indent="0" algn="r" rtl="0">
                        <a:lnSpc>
                          <a:spcPct val="100000"/>
                        </a:lnSpc>
                        <a:spcBef>
                          <a:spcPts val="0"/>
                        </a:spcBef>
                        <a:spcAft>
                          <a:spcPts val="0"/>
                        </a:spcAft>
                        <a:buNone/>
                      </a:pPr>
                      <a:r>
                        <a:rPr lang="en-US" sz="1050" b="1" i="0" dirty="0">
                          <a:solidFill>
                            <a:schemeClr val="tx1"/>
                          </a:solidFill>
                          <a:latin typeface="Calibri" panose="020F0502020204030204" pitchFamily="34" charset="0"/>
                          <a:ea typeface="Lato" panose="020F0502020204030203" pitchFamily="34" charset="0"/>
                          <a:cs typeface="Calibri" panose="020F0502020204030204" pitchFamily="34" charset="0"/>
                        </a:rPr>
                        <a:t>Arcadia Gardens</a:t>
                      </a:r>
                      <a:endParaRPr sz="1050" b="1" i="0" dirty="0">
                        <a:solidFill>
                          <a:schemeClr val="tx1"/>
                        </a:solidFill>
                        <a:latin typeface="Calibri" panose="020F0502020204030204" pitchFamily="34" charset="0"/>
                        <a:ea typeface="Lato" panose="020F0502020204030203" pitchFamily="34" charset="0"/>
                        <a:cs typeface="Calibri" panose="020F0502020204030204" pitchFamily="34" charset="0"/>
                      </a:endParaRPr>
                    </a:p>
                  </a:txBody>
                  <a:tcPr marL="64000" marT="9525" marB="0" anchor="ctr">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None/>
                      </a:pPr>
                      <a:r>
                        <a:rPr lang="en-US" sz="900" b="0" i="0" dirty="0">
                          <a:solidFill>
                            <a:schemeClr val="tx1"/>
                          </a:solidFill>
                          <a:latin typeface="Calibri" panose="020F0502020204030204" pitchFamily="34" charset="0"/>
                          <a:ea typeface="Lato" panose="020F0502020204030203" pitchFamily="34" charset="0"/>
                          <a:cs typeface="Calibri" panose="020F0502020204030204" pitchFamily="34" charset="0"/>
                        </a:rPr>
                        <a:t>76</a:t>
                      </a:r>
                      <a:endParaRPr sz="900" b="0" i="0" dirty="0">
                        <a:solidFill>
                          <a:schemeClr val="tx1"/>
                        </a:solidFill>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28575"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None/>
                      </a:pPr>
                      <a:r>
                        <a:rPr lang="en-US" sz="900" b="0" i="0" dirty="0">
                          <a:solidFill>
                            <a:schemeClr val="tx1"/>
                          </a:solidFill>
                          <a:latin typeface="Calibri" panose="020F0502020204030204" pitchFamily="34" charset="0"/>
                          <a:ea typeface="Lato" panose="020F0502020204030203" pitchFamily="34" charset="0"/>
                          <a:cs typeface="Calibri" panose="020F0502020204030204" pitchFamily="34" charset="0"/>
                        </a:rPr>
                        <a:t>1969/2016</a:t>
                      </a:r>
                      <a:endParaRPr sz="900" b="0" i="0" dirty="0">
                        <a:solidFill>
                          <a:schemeClr val="tx1"/>
                        </a:solidFill>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None/>
                      </a:pPr>
                      <a:r>
                        <a:rPr lang="en-US" sz="900" b="0" i="0" dirty="0">
                          <a:solidFill>
                            <a:schemeClr val="tx1"/>
                          </a:solidFill>
                          <a:latin typeface="Calibri" panose="020F0502020204030204" pitchFamily="34" charset="0"/>
                          <a:ea typeface="Lato" panose="020F0502020204030203" pitchFamily="34" charset="0"/>
                          <a:cs typeface="Calibri" panose="020F0502020204030204" pitchFamily="34" charset="0"/>
                        </a:rPr>
                        <a:t>Nov-17</a:t>
                      </a:r>
                      <a:endParaRPr sz="900" b="0" i="0" dirty="0">
                        <a:solidFill>
                          <a:schemeClr val="tx1"/>
                        </a:solidFill>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None/>
                      </a:pPr>
                      <a:r>
                        <a:rPr lang="en-US" sz="900" b="0" i="0" dirty="0">
                          <a:solidFill>
                            <a:schemeClr val="tx1"/>
                          </a:solidFill>
                          <a:latin typeface="Calibri" panose="020F0502020204030204" pitchFamily="34" charset="0"/>
                          <a:ea typeface="Lato" panose="020F0502020204030203" pitchFamily="34" charset="0"/>
                          <a:cs typeface="Calibri" panose="020F0502020204030204" pitchFamily="34" charset="0"/>
                        </a:rPr>
                        <a:t>Mar-24</a:t>
                      </a:r>
                      <a:endParaRPr sz="900" b="0" i="0" dirty="0">
                        <a:solidFill>
                          <a:schemeClr val="tx1"/>
                        </a:solidFill>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None/>
                      </a:pPr>
                      <a:r>
                        <a:rPr lang="en-US" sz="900" b="0" i="0" dirty="0">
                          <a:solidFill>
                            <a:schemeClr val="tx1"/>
                          </a:solidFill>
                          <a:latin typeface="Calibri" panose="020F0502020204030204" pitchFamily="34" charset="0"/>
                          <a:ea typeface="Lato" panose="020F0502020204030203" pitchFamily="34" charset="0"/>
                          <a:cs typeface="Calibri" panose="020F0502020204030204" pitchFamily="34" charset="0"/>
                        </a:rPr>
                        <a:t>$8,475,000</a:t>
                      </a:r>
                      <a:endParaRPr sz="900" b="0" i="0" dirty="0">
                        <a:solidFill>
                          <a:schemeClr val="tx1"/>
                        </a:solidFill>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None/>
                      </a:pPr>
                      <a:r>
                        <a:rPr lang="en-US" sz="900" b="0" i="0" dirty="0">
                          <a:solidFill>
                            <a:schemeClr val="tx1"/>
                          </a:solidFill>
                          <a:latin typeface="Calibri" panose="020F0502020204030204" pitchFamily="34" charset="0"/>
                          <a:ea typeface="Lato" panose="020F0502020204030203" pitchFamily="34" charset="0"/>
                          <a:cs typeface="Calibri" panose="020F0502020204030204" pitchFamily="34" charset="0"/>
                        </a:rPr>
                        <a:t>$0</a:t>
                      </a:r>
                      <a:endParaRPr sz="900" b="0" i="0" dirty="0">
                        <a:solidFill>
                          <a:schemeClr val="tx1"/>
                        </a:solidFill>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None/>
                      </a:pPr>
                      <a:r>
                        <a:rPr lang="en-US" sz="900" b="0" i="0" dirty="0">
                          <a:solidFill>
                            <a:schemeClr val="tx1"/>
                          </a:solidFill>
                          <a:latin typeface="Calibri" panose="020F0502020204030204" pitchFamily="34" charset="0"/>
                          <a:ea typeface="Lato" panose="020F0502020204030203" pitchFamily="34" charset="0"/>
                          <a:cs typeface="Calibri" panose="020F0502020204030204" pitchFamily="34" charset="0"/>
                        </a:rPr>
                        <a:t>$8,475,000</a:t>
                      </a:r>
                      <a:endParaRPr sz="900" b="0" i="0" dirty="0">
                        <a:solidFill>
                          <a:schemeClr val="tx1"/>
                        </a:solidFill>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None/>
                      </a:pPr>
                      <a:r>
                        <a:rPr lang="en-US" sz="900" b="0" i="0" dirty="0">
                          <a:solidFill>
                            <a:schemeClr val="tx1"/>
                          </a:solidFill>
                          <a:latin typeface="Calibri" panose="020F0502020204030204" pitchFamily="34" charset="0"/>
                          <a:ea typeface="Lato" panose="020F0502020204030203" pitchFamily="34" charset="0"/>
                          <a:cs typeface="Calibri" panose="020F0502020204030204" pitchFamily="34" charset="0"/>
                        </a:rPr>
                        <a:t>$14,750,000</a:t>
                      </a:r>
                      <a:endParaRPr sz="900" b="0" i="0" dirty="0">
                        <a:solidFill>
                          <a:schemeClr val="tx1"/>
                        </a:solidFill>
                        <a:latin typeface="Calibri" panose="020F0502020204030204" pitchFamily="34" charset="0"/>
                        <a:ea typeface="Lato" panose="020F0502020204030203" pitchFamily="34" charset="0"/>
                        <a:cs typeface="Calibri" panose="020F0502020204030204" pitchFamily="34" charset="0"/>
                      </a:endParaRPr>
                    </a:p>
                  </a:txBody>
                  <a:tcPr marL="0" marR="0" marT="9525" marB="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chemeClr val="bg1"/>
                    </a:solidFill>
                  </a:tcPr>
                </a:tc>
                <a:tc>
                  <a:txBody>
                    <a:bodyPr/>
                    <a:lstStyle/>
                    <a:p>
                      <a:pPr algn="ctr"/>
                      <a:r>
                        <a:rPr lang="en-US" sz="900" b="0" i="0" u="none" strike="noStrike" cap="none" dirty="0">
                          <a:solidFill>
                            <a:srgbClr val="000000"/>
                          </a:solidFill>
                          <a:latin typeface="Calibri"/>
                          <a:cs typeface="Calibri"/>
                          <a:sym typeface="Arial"/>
                        </a:rPr>
                        <a:t>28.9%</a:t>
                      </a:r>
                    </a:p>
                  </a:txBody>
                  <a:tcPr marL="38100" marR="38100" marT="38100" marB="381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chemeClr val="bg1"/>
                    </a:solidFill>
                  </a:tcPr>
                </a:tc>
                <a:tc>
                  <a:txBody>
                    <a:bodyPr/>
                    <a:lstStyle/>
                    <a:p>
                      <a:pPr algn="ctr"/>
                      <a:r>
                        <a:rPr lang="en-US" sz="900" b="0" i="0" u="none" strike="noStrike" cap="none" dirty="0">
                          <a:solidFill>
                            <a:srgbClr val="000000"/>
                          </a:solidFill>
                          <a:latin typeface="Calibri"/>
                          <a:cs typeface="Calibri"/>
                          <a:sym typeface="Arial"/>
                        </a:rPr>
                        <a:t>3.74x</a:t>
                      </a:r>
                    </a:p>
                  </a:txBody>
                  <a:tcPr marL="38100" marR="38100" marT="38100" marB="38100" anchor="ctr">
                    <a:lnL w="6350" cap="flat" cmpd="sng" algn="ctr">
                      <a:solidFill>
                        <a:schemeClr val="tx2"/>
                      </a:solidFill>
                      <a:prstDash val="solid"/>
                      <a:round/>
                      <a:headEnd type="none" w="med" len="med"/>
                      <a:tailEnd type="none" w="med" len="med"/>
                    </a:lnL>
                    <a:lnT w="12700"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2091270808"/>
                  </a:ext>
                </a:extLst>
              </a:tr>
              <a:tr h="640080">
                <a:tc>
                  <a:txBody>
                    <a:bodyPr/>
                    <a:lstStyle/>
                    <a:p>
                      <a:pPr marL="0" marR="0" lvl="0" indent="0" algn="r" rtl="0">
                        <a:lnSpc>
                          <a:spcPct val="100000"/>
                        </a:lnSpc>
                        <a:spcBef>
                          <a:spcPts val="0"/>
                        </a:spcBef>
                        <a:spcAft>
                          <a:spcPts val="0"/>
                        </a:spcAft>
                        <a:buNone/>
                      </a:pPr>
                      <a:r>
                        <a:rPr lang="en-US" sz="1200" b="1" i="0" u="none" strike="noStrike" cap="none" dirty="0">
                          <a:solidFill>
                            <a:schemeClr val="lt1"/>
                          </a:solidFill>
                          <a:latin typeface="Calibri"/>
                          <a:ea typeface="Calibri"/>
                          <a:cs typeface="Calibri"/>
                          <a:sym typeface="Calibri"/>
                        </a:rPr>
                        <a:t>Total</a:t>
                      </a:r>
                      <a:endParaRPr b="0" i="0" dirty="0">
                        <a:latin typeface="Calibri" panose="020F0502020204030204" pitchFamily="34" charset="0"/>
                        <a:ea typeface="Lato" panose="020F0502020204030203" pitchFamily="34" charset="0"/>
                        <a:cs typeface="Calibri" panose="020F0502020204030204" pitchFamily="34" charset="0"/>
                      </a:endParaRPr>
                    </a:p>
                  </a:txBody>
                  <a:tcPr marL="91450" marT="45725" marB="45725" anchor="ctr">
                    <a:lnR w="6350" cap="flat" cmpd="sng" algn="ctr">
                      <a:noFill/>
                      <a:prstDash val="solid"/>
                      <a:round/>
                      <a:headEnd type="none" w="med" len="med"/>
                      <a:tailEnd type="none" w="med" len="med"/>
                    </a:lnR>
                    <a:lnT w="28575" cap="flat" cmpd="sng" algn="ctr">
                      <a:solidFill>
                        <a:schemeClr val="accent5"/>
                      </a:solid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en-US" sz="1200" b="1" i="0" u="none" strike="noStrike" cap="none" dirty="0">
                          <a:solidFill>
                            <a:schemeClr val="lt1"/>
                          </a:solidFill>
                          <a:latin typeface="Calibri"/>
                          <a:ea typeface="Calibri"/>
                          <a:cs typeface="Calibri"/>
                          <a:sym typeface="Calibri"/>
                        </a:rPr>
                        <a:t>2,069</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5"/>
                      </a:solid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gridSpan="3">
                  <a:txBody>
                    <a:bodyPr/>
                    <a:lstStyle/>
                    <a:p>
                      <a:pPr marL="0" marR="0" lvl="0" indent="0" algn="ctr" rtl="0">
                        <a:lnSpc>
                          <a:spcPct val="100000"/>
                        </a:lnSpc>
                        <a:spcBef>
                          <a:spcPts val="0"/>
                        </a:spcBef>
                        <a:spcAft>
                          <a:spcPts val="0"/>
                        </a:spcAft>
                        <a:buNone/>
                      </a:pPr>
                      <a:endParaRPr sz="1200" b="1" i="0" u="none" strike="noStrike" cap="none" dirty="0">
                        <a:solidFill>
                          <a:schemeClr val="lt1"/>
                        </a:solidFill>
                        <a:latin typeface="Calibri"/>
                        <a:ea typeface="Calibri"/>
                        <a:cs typeface="Calibri"/>
                        <a:sym typeface="Calibri"/>
                      </a:endParaRPr>
                    </a:p>
                  </a:txBody>
                  <a:tcPr marL="0" marR="0" marT="45725" marB="4572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5"/>
                      </a:solid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US" sz="1200" b="1" i="0" u="none" strike="noStrike" cap="none" dirty="0">
                          <a:solidFill>
                            <a:schemeClr val="lt1"/>
                          </a:solidFill>
                          <a:latin typeface="Calibri"/>
                          <a:ea typeface="Calibri"/>
                          <a:cs typeface="Calibri"/>
                          <a:sym typeface="Calibri"/>
                        </a:rPr>
                        <a:t>$235,780,000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5"/>
                      </a:solid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en-US" sz="1200" b="1" i="0" u="none" strike="noStrike" cap="none" dirty="0">
                          <a:solidFill>
                            <a:schemeClr val="lt1"/>
                          </a:solidFill>
                          <a:latin typeface="Calibri"/>
                          <a:ea typeface="Calibri"/>
                          <a:cs typeface="Calibri"/>
                          <a:sym typeface="Calibri"/>
                        </a:rPr>
                        <a:t>$18,924,394</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5"/>
                      </a:solid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dirty="0">
                          <a:solidFill>
                            <a:schemeClr val="lt1"/>
                          </a:solidFill>
                          <a:latin typeface="Calibri"/>
                          <a:ea typeface="Calibri"/>
                          <a:cs typeface="Calibri"/>
                          <a:sym typeface="Calibri"/>
                        </a:rPr>
                        <a:t>$254,704,394</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5"/>
                      </a:solid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dirty="0">
                          <a:solidFill>
                            <a:schemeClr val="lt1"/>
                          </a:solidFill>
                          <a:latin typeface="Calibri"/>
                          <a:ea typeface="Calibri"/>
                          <a:cs typeface="Calibri"/>
                          <a:sym typeface="Calibri"/>
                        </a:rPr>
                        <a:t>$386,763,760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5"/>
                      </a:solid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dirty="0">
                          <a:solidFill>
                            <a:schemeClr val="lt1"/>
                          </a:solidFill>
                          <a:latin typeface="Calibri"/>
                          <a:ea typeface="Calibri"/>
                          <a:cs typeface="Calibri"/>
                          <a:sym typeface="Calibri"/>
                        </a:rPr>
                        <a:t>38.3%</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5"/>
                      </a:solid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dirty="0">
                          <a:solidFill>
                            <a:schemeClr val="lt1"/>
                          </a:solidFill>
                          <a:latin typeface="Calibri"/>
                          <a:ea typeface="Calibri"/>
                          <a:cs typeface="Calibri"/>
                          <a:sym typeface="Calibri"/>
                        </a:rPr>
                        <a:t>2.60x</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L w="6350" cap="flat" cmpd="sng" algn="ctr">
                      <a:noFill/>
                      <a:prstDash val="solid"/>
                      <a:round/>
                      <a:headEnd type="none" w="med" len="med"/>
                      <a:tailEnd type="none" w="med" len="med"/>
                    </a:lnL>
                    <a:lnT w="28575" cap="flat" cmpd="sng" algn="ctr">
                      <a:solidFill>
                        <a:schemeClr val="accent5"/>
                      </a:solidFill>
                      <a:prstDash val="solid"/>
                      <a:round/>
                      <a:headEnd type="none" w="med" len="med"/>
                      <a:tailEnd type="none" w="med" len="med"/>
                    </a:lnT>
                    <a:lnB w="28575"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126" name="Google Shape;126;p5"/>
          <p:cNvSpPr txBox="1"/>
          <p:nvPr/>
        </p:nvSpPr>
        <p:spPr>
          <a:xfrm>
            <a:off x="1" y="731520"/>
            <a:ext cx="1219199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1" i="0" u="none" strike="noStrike" cap="none" dirty="0">
                <a:solidFill>
                  <a:schemeClr val="lt1"/>
                </a:solidFill>
                <a:latin typeface="Montserrat SemiBold"/>
                <a:ea typeface="Montserrat SemiBold"/>
                <a:cs typeface="Montserrat SemiBold"/>
                <a:sym typeface="Montserrat SemiBold"/>
              </a:rPr>
              <a:t>Delivering consistent investor returns</a:t>
            </a:r>
            <a:endParaRPr sz="1600" dirty="0"/>
          </a:p>
        </p:txBody>
      </p:sp>
      <p:sp>
        <p:nvSpPr>
          <p:cNvPr id="127" name="Google Shape;127;p5"/>
          <p:cNvSpPr txBox="1">
            <a:spLocks noGrp="1"/>
          </p:cNvSpPr>
          <p:nvPr>
            <p:ph type="sldNum" idx="12"/>
          </p:nvPr>
        </p:nvSpPr>
        <p:spPr>
          <a:xfrm>
            <a:off x="548640" y="6400800"/>
            <a:ext cx="722839" cy="192024"/>
          </a:xfrm>
          <a:prstGeom prst="rect">
            <a:avLst/>
          </a:prstGeom>
          <a:noFill/>
          <a:ln>
            <a:noFill/>
          </a:ln>
        </p:spPr>
        <p:txBody>
          <a:bodyPr spcFirstLastPara="1" wrap="square" lIns="0" tIns="0" rIns="0" bIns="0" anchor="ctr" anchorCtr="0">
            <a:noAutofit/>
          </a:bodyPr>
          <a:lstStyle/>
          <a:p>
            <a:pPr marL="0" lvl="0" indent="0" algn="l" rtl="0">
              <a:lnSpc>
                <a:spcPct val="125000"/>
              </a:lnSpc>
              <a:spcBef>
                <a:spcPts val="0"/>
              </a:spcBef>
              <a:spcAft>
                <a:spcPts val="0"/>
              </a:spcAft>
              <a:buSzPts val="800"/>
              <a:buNone/>
            </a:pPr>
            <a:fld id="{00000000-1234-1234-1234-123412341234}" type="slidenum">
              <a:rPr lang="en-US">
                <a:solidFill>
                  <a:schemeClr val="lt1"/>
                </a:solidFill>
              </a:rPr>
              <a:t>16</a:t>
            </a:fld>
            <a:endParaRPr dirty="0">
              <a:solidFill>
                <a:schemeClr val="lt1"/>
              </a:solidFill>
            </a:endParaRPr>
          </a:p>
        </p:txBody>
      </p:sp>
      <p:sp>
        <p:nvSpPr>
          <p:cNvPr id="128" name="Google Shape;128;p5"/>
          <p:cNvSpPr txBox="1"/>
          <p:nvPr/>
        </p:nvSpPr>
        <p:spPr>
          <a:xfrm>
            <a:off x="731520" y="6400800"/>
            <a:ext cx="3291840"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RINCONPARTNERS.COM  •  © 2025 RINCON PARTNERS, LLC</a:t>
            </a:r>
            <a:endParaRPr sz="1400" b="0" i="0" u="none" strike="noStrike" cap="none" dirty="0">
              <a:solidFill>
                <a:schemeClr val="lt1"/>
              </a:solidFill>
              <a:latin typeface="Arial"/>
              <a:ea typeface="Arial"/>
              <a:cs typeface="Arial"/>
              <a:sym typeface="Arial"/>
            </a:endParaRPr>
          </a:p>
        </p:txBody>
      </p:sp>
      <p:pic>
        <p:nvPicPr>
          <p:cNvPr id="129" name="Google Shape;129;p5"/>
          <p:cNvPicPr preferRelativeResize="0"/>
          <p:nvPr/>
        </p:nvPicPr>
        <p:blipFill rotWithShape="1">
          <a:blip r:embed="rId4">
            <a:alphaModFix/>
          </a:blip>
          <a:srcRect/>
          <a:stretch/>
        </p:blipFill>
        <p:spPr>
          <a:xfrm>
            <a:off x="10842474" y="6000825"/>
            <a:ext cx="996696" cy="485889"/>
          </a:xfrm>
          <a:prstGeom prst="rect">
            <a:avLst/>
          </a:prstGeom>
          <a:noFill/>
          <a:ln>
            <a:noFill/>
          </a:ln>
        </p:spPr>
      </p:pic>
    </p:spTree>
    <p:extLst>
      <p:ext uri="{BB962C8B-B14F-4D97-AF65-F5344CB8AC3E}">
        <p14:creationId xmlns:p14="http://schemas.microsoft.com/office/powerpoint/2010/main" val="238350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8"/>
          <p:cNvSpPr txBox="1">
            <a:spLocks noGrp="1"/>
          </p:cNvSpPr>
          <p:nvPr>
            <p:ph type="sldNum" idx="12"/>
          </p:nvPr>
        </p:nvSpPr>
        <p:spPr>
          <a:xfrm>
            <a:off x="340565" y="6400800"/>
            <a:ext cx="722839" cy="192024"/>
          </a:xfrm>
          <a:prstGeom prst="rect">
            <a:avLst/>
          </a:prstGeom>
          <a:noFill/>
          <a:ln>
            <a:noFill/>
          </a:ln>
        </p:spPr>
        <p:txBody>
          <a:bodyPr spcFirstLastPara="1" wrap="square" lIns="0" tIns="0" rIns="0" bIns="0" anchor="ctr" anchorCtr="0">
            <a:noAutofit/>
          </a:bodyPr>
          <a:lstStyle/>
          <a:p>
            <a:pPr marL="0" lvl="0" indent="0" algn="l" rtl="0">
              <a:lnSpc>
                <a:spcPct val="125000"/>
              </a:lnSpc>
              <a:spcBef>
                <a:spcPts val="0"/>
              </a:spcBef>
              <a:spcAft>
                <a:spcPts val="0"/>
              </a:spcAft>
              <a:buSzPts val="800"/>
              <a:buNone/>
            </a:pPr>
            <a:fld id="{00000000-1234-1234-1234-123412341234}" type="slidenum">
              <a:rPr lang="en-US"/>
              <a:t>17</a:t>
            </a:fld>
            <a:endParaRPr/>
          </a:p>
        </p:txBody>
      </p:sp>
      <p:pic>
        <p:nvPicPr>
          <p:cNvPr id="353" name="Google Shape;353;p18"/>
          <p:cNvPicPr preferRelativeResize="0"/>
          <p:nvPr/>
        </p:nvPicPr>
        <p:blipFill rotWithShape="1">
          <a:blip r:embed="rId3">
            <a:alphaModFix amt="15000"/>
          </a:blip>
          <a:srcRect l="1048" t="20637" r="2164" b="14898"/>
          <a:stretch/>
        </p:blipFill>
        <p:spPr>
          <a:xfrm>
            <a:off x="11268" y="1047749"/>
            <a:ext cx="9558182" cy="3587751"/>
          </a:xfrm>
          <a:prstGeom prst="rect">
            <a:avLst/>
          </a:prstGeom>
          <a:noFill/>
          <a:ln>
            <a:noFill/>
          </a:ln>
        </p:spPr>
      </p:pic>
      <p:pic>
        <p:nvPicPr>
          <p:cNvPr id="354" name="Google Shape;354;p18"/>
          <p:cNvPicPr preferRelativeResize="0"/>
          <p:nvPr/>
        </p:nvPicPr>
        <p:blipFill rotWithShape="1">
          <a:blip r:embed="rId3">
            <a:alphaModFix amt="15000"/>
          </a:blip>
          <a:srcRect l="2543" t="20637" r="71544" b="14898"/>
          <a:stretch/>
        </p:blipFill>
        <p:spPr>
          <a:xfrm>
            <a:off x="9569450" y="1047749"/>
            <a:ext cx="2559050" cy="3587751"/>
          </a:xfrm>
          <a:prstGeom prst="rect">
            <a:avLst/>
          </a:prstGeom>
          <a:noFill/>
          <a:ln>
            <a:noFill/>
          </a:ln>
        </p:spPr>
      </p:pic>
      <p:sp>
        <p:nvSpPr>
          <p:cNvPr id="355" name="Google Shape;355;p18"/>
          <p:cNvSpPr/>
          <p:nvPr/>
        </p:nvSpPr>
        <p:spPr>
          <a:xfrm>
            <a:off x="7975600" y="2355850"/>
            <a:ext cx="4216400" cy="1073150"/>
          </a:xfrm>
          <a:prstGeom prst="rect">
            <a:avLst/>
          </a:prstGeom>
          <a:solidFill>
            <a:schemeClr val="accent1"/>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56" name="Google Shape;356;p18"/>
          <p:cNvSpPr/>
          <p:nvPr/>
        </p:nvSpPr>
        <p:spPr>
          <a:xfrm>
            <a:off x="8214832" y="2560320"/>
            <a:ext cx="2376613" cy="584775"/>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Montserrat SemiBold"/>
                <a:ea typeface="Montserrat SemiBold"/>
                <a:cs typeface="Montserrat SemiBold"/>
                <a:sym typeface="Montserrat SemiBold"/>
              </a:rPr>
              <a:t>Contact us</a:t>
            </a:r>
            <a:endParaRPr sz="3200" b="1" i="0" u="none" strike="noStrike" cap="none" dirty="0">
              <a:solidFill>
                <a:schemeClr val="lt1"/>
              </a:solidFill>
              <a:latin typeface="Montserrat SemiBold"/>
              <a:ea typeface="Montserrat SemiBold"/>
              <a:cs typeface="Montserrat SemiBold"/>
              <a:sym typeface="Montserrat SemiBold"/>
            </a:endParaRPr>
          </a:p>
        </p:txBody>
      </p:sp>
      <p:sp>
        <p:nvSpPr>
          <p:cNvPr id="357" name="Google Shape;357;p18"/>
          <p:cNvSpPr/>
          <p:nvPr/>
        </p:nvSpPr>
        <p:spPr>
          <a:xfrm>
            <a:off x="6350" y="4614457"/>
            <a:ext cx="7607300" cy="1073150"/>
          </a:xfrm>
          <a:prstGeom prst="rect">
            <a:avLst/>
          </a:prstGeom>
          <a:solidFill>
            <a:schemeClr val="accent1"/>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nvGrpSpPr>
          <p:cNvPr id="358" name="Google Shape;358;p18"/>
          <p:cNvGrpSpPr/>
          <p:nvPr/>
        </p:nvGrpSpPr>
        <p:grpSpPr>
          <a:xfrm>
            <a:off x="6332752" y="4703511"/>
            <a:ext cx="1218854" cy="935920"/>
            <a:chOff x="616296" y="2444904"/>
            <a:chExt cx="1218854" cy="935920"/>
          </a:xfrm>
        </p:grpSpPr>
        <p:sp>
          <p:nvSpPr>
            <p:cNvPr id="359" name="Google Shape;359;p18"/>
            <p:cNvSpPr/>
            <p:nvPr/>
          </p:nvSpPr>
          <p:spPr>
            <a:xfrm>
              <a:off x="616296" y="2444904"/>
              <a:ext cx="1218854" cy="230832"/>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Montserrat SemiBold"/>
                  <a:ea typeface="Montserrat SemiBold"/>
                  <a:cs typeface="Montserrat SemiBold"/>
                  <a:sym typeface="Montserrat SemiBold"/>
                </a:rPr>
                <a:t>PHOENIX</a:t>
              </a:r>
              <a:endParaRPr sz="1400" b="0" i="0" u="none" strike="noStrike" cap="none">
                <a:solidFill>
                  <a:srgbClr val="000000"/>
                </a:solidFill>
                <a:latin typeface="Arial"/>
                <a:ea typeface="Arial"/>
                <a:cs typeface="Arial"/>
                <a:sym typeface="Arial"/>
              </a:endParaRPr>
            </a:p>
          </p:txBody>
        </p:sp>
        <p:sp>
          <p:nvSpPr>
            <p:cNvPr id="360" name="Google Shape;360;p18"/>
            <p:cNvSpPr/>
            <p:nvPr/>
          </p:nvSpPr>
          <p:spPr>
            <a:xfrm>
              <a:off x="616296" y="2657549"/>
              <a:ext cx="1218854" cy="723275"/>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Montserrat"/>
                  <a:ea typeface="Montserrat"/>
                  <a:cs typeface="Montserrat"/>
                  <a:sym typeface="Montserrat"/>
                </a:rPr>
                <a:t>11811 N. Tatum Blvd.</a:t>
              </a:r>
              <a:br>
                <a:rPr lang="en-US" sz="900" b="0" i="0" u="none" strike="noStrike" cap="none">
                  <a:solidFill>
                    <a:schemeClr val="lt1"/>
                  </a:solidFill>
                  <a:latin typeface="Montserrat"/>
                  <a:ea typeface="Montserrat"/>
                  <a:cs typeface="Montserrat"/>
                  <a:sym typeface="Montserrat"/>
                </a:rPr>
              </a:br>
              <a:r>
                <a:rPr lang="en-US" sz="900" b="0" i="0" u="none" strike="noStrike" cap="none">
                  <a:solidFill>
                    <a:schemeClr val="lt1"/>
                  </a:solidFill>
                  <a:latin typeface="Montserrat"/>
                  <a:ea typeface="Montserrat"/>
                  <a:cs typeface="Montserrat"/>
                  <a:sym typeface="Montserrat"/>
                </a:rPr>
                <a:t>Suite 2500</a:t>
              </a:r>
              <a:br>
                <a:rPr lang="en-US" sz="900" b="0" i="0" u="none" strike="noStrike" cap="none">
                  <a:solidFill>
                    <a:schemeClr val="lt1"/>
                  </a:solidFill>
                  <a:latin typeface="Montserrat"/>
                  <a:ea typeface="Montserrat"/>
                  <a:cs typeface="Montserrat"/>
                  <a:sym typeface="Montserrat"/>
                </a:rPr>
              </a:br>
              <a:r>
                <a:rPr lang="en-US" sz="900" b="0" i="0" u="none" strike="noStrike" cap="none">
                  <a:solidFill>
                    <a:schemeClr val="lt1"/>
                  </a:solidFill>
                  <a:latin typeface="Montserrat"/>
                  <a:ea typeface="Montserrat"/>
                  <a:cs typeface="Montserrat"/>
                  <a:sym typeface="Montserrat"/>
                </a:rPr>
                <a:t>Phoenix AZ 85028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900"/>
                <a:buFont typeface="Arial"/>
                <a:buNone/>
              </a:pPr>
              <a:r>
                <a:rPr lang="en-US" sz="900" b="0" i="0" u="none" strike="noStrike" cap="none">
                  <a:solidFill>
                    <a:schemeClr val="lt1"/>
                  </a:solidFill>
                  <a:latin typeface="Montserrat"/>
                  <a:ea typeface="Montserrat"/>
                  <a:cs typeface="Montserrat"/>
                  <a:sym typeface="Montserrat"/>
                </a:rPr>
                <a:t>480.378.3070</a:t>
              </a:r>
              <a:endParaRPr sz="1400" b="0" i="0" u="none" strike="noStrike" cap="none">
                <a:solidFill>
                  <a:srgbClr val="000000"/>
                </a:solidFill>
                <a:latin typeface="Arial"/>
                <a:ea typeface="Arial"/>
                <a:cs typeface="Arial"/>
                <a:sym typeface="Arial"/>
              </a:endParaRPr>
            </a:p>
          </p:txBody>
        </p:sp>
      </p:grpSp>
      <p:sp>
        <p:nvSpPr>
          <p:cNvPr id="361" name="Google Shape;361;p18"/>
          <p:cNvSpPr/>
          <p:nvPr/>
        </p:nvSpPr>
        <p:spPr>
          <a:xfrm>
            <a:off x="1642895" y="4703511"/>
            <a:ext cx="2060145" cy="107315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dirty="0">
                <a:solidFill>
                  <a:schemeClr val="lt1"/>
                </a:solidFill>
                <a:latin typeface="Montserrat SemiBold"/>
                <a:ea typeface="Montserrat SemiBold"/>
                <a:cs typeface="Montserrat SemiBold"/>
                <a:sym typeface="Montserrat SemiBold"/>
              </a:rPr>
              <a:t>D. Kirk McAllaster, Jr.</a:t>
            </a:r>
            <a:endParaRPr sz="900" b="1" i="0" u="none" strike="noStrike" cap="none" dirty="0">
              <a:solidFill>
                <a:schemeClr val="lt1"/>
              </a:solidFill>
              <a:latin typeface="Montserrat SemiBold"/>
              <a:ea typeface="Montserrat SemiBold"/>
              <a:cs typeface="Montserrat SemiBold"/>
              <a:sym typeface="Montserrat SemiBold"/>
            </a:endParaRPr>
          </a:p>
          <a:p>
            <a:pPr marL="0" marR="0" lvl="0" indent="0" algn="l" rtl="0">
              <a:lnSpc>
                <a:spcPct val="100000"/>
              </a:lnSpc>
              <a:spcBef>
                <a:spcPts val="300"/>
              </a:spcBef>
              <a:spcAft>
                <a:spcPts val="0"/>
              </a:spcAft>
              <a:buClr>
                <a:srgbClr val="000000"/>
              </a:buClr>
              <a:buSzPts val="900"/>
              <a:buFont typeface="Arial"/>
              <a:buNone/>
            </a:pPr>
            <a:r>
              <a:rPr lang="en-US" sz="900" b="0" i="0" u="none" strike="noStrike" cap="none" dirty="0">
                <a:solidFill>
                  <a:schemeClr val="lt1"/>
                </a:solidFill>
                <a:latin typeface="Montserrat"/>
                <a:ea typeface="Montserrat"/>
                <a:cs typeface="Montserrat"/>
                <a:sym typeface="Montserrat"/>
              </a:rPr>
              <a:t>President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900"/>
              <a:buFont typeface="Arial"/>
              <a:buNone/>
            </a:pPr>
            <a:r>
              <a:rPr lang="en-US" sz="900" b="0" i="0" u="none" strike="noStrike" cap="none" dirty="0">
                <a:solidFill>
                  <a:schemeClr val="lt1"/>
                </a:solidFill>
                <a:latin typeface="Montserrat"/>
                <a:ea typeface="Montserrat"/>
                <a:cs typeface="Montserrat"/>
                <a:sym typeface="Montserrat"/>
              </a:rPr>
              <a:t>480.378.2951</a:t>
            </a:r>
            <a:br>
              <a:rPr lang="en-US" sz="900" b="0" i="0" u="none" strike="noStrike" cap="none" dirty="0">
                <a:solidFill>
                  <a:schemeClr val="lt1"/>
                </a:solidFill>
                <a:latin typeface="Montserrat"/>
                <a:ea typeface="Montserrat"/>
                <a:cs typeface="Montserrat"/>
                <a:sym typeface="Montserrat"/>
              </a:rPr>
            </a:br>
            <a:r>
              <a:rPr lang="en-US" sz="900" b="0" i="0" u="sng" strike="noStrike" cap="none" dirty="0">
                <a:solidFill>
                  <a:schemeClr val="lt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kmcallaster@rinconpartners.com</a:t>
            </a:r>
            <a:endParaRPr sz="900" b="1" i="0" u="none" strike="noStrike" cap="none" dirty="0">
              <a:solidFill>
                <a:schemeClr val="lt1"/>
              </a:solidFill>
              <a:latin typeface="Montserrat SemiBold"/>
              <a:ea typeface="Montserrat SemiBold"/>
              <a:cs typeface="Montserrat SemiBold"/>
              <a:sym typeface="Montserrat SemiBold"/>
            </a:endParaRPr>
          </a:p>
        </p:txBody>
      </p:sp>
      <p:sp>
        <p:nvSpPr>
          <p:cNvPr id="362" name="Google Shape;362;p18"/>
          <p:cNvSpPr/>
          <p:nvPr/>
        </p:nvSpPr>
        <p:spPr>
          <a:xfrm>
            <a:off x="4064990" y="4703511"/>
            <a:ext cx="2060145" cy="107315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lt1"/>
                </a:solidFill>
                <a:latin typeface="Montserrat SemiBold"/>
                <a:ea typeface="Montserrat SemiBold"/>
                <a:cs typeface="Montserrat SemiBold"/>
                <a:sym typeface="Montserrat SemiBold"/>
              </a:rPr>
              <a:t>Brian McGlynn</a:t>
            </a:r>
            <a:endParaRPr sz="900" b="1" i="0" u="none" strike="noStrike" cap="none">
              <a:solidFill>
                <a:schemeClr val="lt1"/>
              </a:solidFill>
              <a:latin typeface="Montserrat SemiBold"/>
              <a:ea typeface="Montserrat SemiBold"/>
              <a:cs typeface="Montserrat SemiBold"/>
              <a:sym typeface="Montserrat SemiBold"/>
            </a:endParaRPr>
          </a:p>
          <a:p>
            <a:pPr marL="0" marR="0" lvl="0" indent="0" algn="l" rtl="0">
              <a:lnSpc>
                <a:spcPct val="100000"/>
              </a:lnSpc>
              <a:spcBef>
                <a:spcPts val="300"/>
              </a:spcBef>
              <a:spcAft>
                <a:spcPts val="0"/>
              </a:spcAft>
              <a:buClr>
                <a:srgbClr val="000000"/>
              </a:buClr>
              <a:buSzPts val="900"/>
              <a:buFont typeface="Arial"/>
              <a:buNone/>
            </a:pPr>
            <a:r>
              <a:rPr lang="en-US" sz="900" b="0" i="0" u="none" strike="noStrike" cap="none">
                <a:solidFill>
                  <a:schemeClr val="lt1"/>
                </a:solidFill>
                <a:latin typeface="Montserrat"/>
                <a:ea typeface="Montserrat"/>
                <a:cs typeface="Montserrat"/>
                <a:sym typeface="Montserrat"/>
              </a:rPr>
              <a:t>Chief Investment Officer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900"/>
              <a:buFont typeface="Arial"/>
              <a:buNone/>
            </a:pPr>
            <a:r>
              <a:rPr lang="en-US" sz="900" b="0" i="0" u="none" strike="noStrike" cap="none">
                <a:solidFill>
                  <a:schemeClr val="lt1"/>
                </a:solidFill>
                <a:latin typeface="Montserrat"/>
                <a:ea typeface="Montserrat"/>
                <a:cs typeface="Montserrat"/>
                <a:sym typeface="Montserrat"/>
              </a:rPr>
              <a:t>480.378.2959</a:t>
            </a:r>
            <a:br>
              <a:rPr lang="en-US" sz="900" b="0" i="0" u="none" strike="noStrike" cap="none">
                <a:solidFill>
                  <a:schemeClr val="lt1"/>
                </a:solidFill>
                <a:latin typeface="Montserrat"/>
                <a:ea typeface="Montserrat"/>
                <a:cs typeface="Montserrat"/>
                <a:sym typeface="Montserrat"/>
              </a:rPr>
            </a:br>
            <a:r>
              <a:rPr lang="en-US" sz="900" b="0" i="0" u="sng" strike="noStrike" cap="none">
                <a:solidFill>
                  <a:schemeClr val="lt1"/>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bmcglynn@rinconpartners.com</a:t>
            </a:r>
            <a:endParaRPr sz="900" b="1" i="0" u="none" strike="noStrike" cap="none">
              <a:solidFill>
                <a:schemeClr val="lt1"/>
              </a:solidFill>
              <a:latin typeface="Montserrat SemiBold"/>
              <a:ea typeface="Montserrat SemiBold"/>
              <a:cs typeface="Montserrat SemiBold"/>
              <a:sym typeface="Montserrat SemiBold"/>
            </a:endParaRPr>
          </a:p>
        </p:txBody>
      </p:sp>
      <p:sp>
        <p:nvSpPr>
          <p:cNvPr id="363" name="Google Shape;363;p18"/>
          <p:cNvSpPr txBox="1"/>
          <p:nvPr/>
        </p:nvSpPr>
        <p:spPr>
          <a:xfrm>
            <a:off x="1068080" y="6400800"/>
            <a:ext cx="6180375"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l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RINCONPARTNERS.COM  •  © 2025 RINCON PARTNERS, LLC </a:t>
            </a:r>
            <a:endParaRPr sz="1400" b="0" i="0" u="none" strike="noStrike" cap="none" dirty="0">
              <a:solidFill>
                <a:srgbClr val="000000"/>
              </a:solidFill>
              <a:latin typeface="Arial"/>
              <a:ea typeface="Arial"/>
              <a:cs typeface="Arial"/>
              <a:sym typeface="Arial"/>
            </a:endParaRPr>
          </a:p>
        </p:txBody>
      </p:sp>
      <p:sp>
        <p:nvSpPr>
          <p:cNvPr id="2" name="Google Shape;357;p18">
            <a:extLst>
              <a:ext uri="{FF2B5EF4-FFF2-40B4-BE49-F238E27FC236}">
                <a16:creationId xmlns:a16="http://schemas.microsoft.com/office/drawing/2014/main" id="{16E81A6A-08A0-4A24-8ECD-561375D849CE}"/>
              </a:ext>
            </a:extLst>
          </p:cNvPr>
          <p:cNvSpPr/>
          <p:nvPr/>
        </p:nvSpPr>
        <p:spPr>
          <a:xfrm>
            <a:off x="6350" y="1816540"/>
            <a:ext cx="7607300" cy="2173778"/>
          </a:xfrm>
          <a:prstGeom prst="rect">
            <a:avLst/>
          </a:prstGeom>
          <a:solidFill>
            <a:schemeClr val="accent1"/>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 name="Google Shape;361;p18">
            <a:extLst>
              <a:ext uri="{FF2B5EF4-FFF2-40B4-BE49-F238E27FC236}">
                <a16:creationId xmlns:a16="http://schemas.microsoft.com/office/drawing/2014/main" id="{70818B7B-EA1D-93E3-A784-A5E7E91BECC1}"/>
              </a:ext>
            </a:extLst>
          </p:cNvPr>
          <p:cNvSpPr/>
          <p:nvPr/>
        </p:nvSpPr>
        <p:spPr>
          <a:xfrm>
            <a:off x="2055463" y="2088790"/>
            <a:ext cx="5362444" cy="1606132"/>
          </a:xfrm>
          <a:prstGeom prst="rect">
            <a:avLst/>
          </a:prstGeom>
          <a:noFill/>
          <a:ln>
            <a:noFill/>
          </a:ln>
        </p:spPr>
        <p:txBody>
          <a:bodyPr spcFirstLastPara="1" wrap="square" lIns="0" tIns="45700" rIns="91425" bIns="45700" anchor="t" anchorCtr="0">
            <a:noAutofit/>
          </a:bodyPr>
          <a:lstStyle/>
          <a:p>
            <a:pPr>
              <a:lnSpc>
                <a:spcPts val="1200"/>
              </a:lnSpc>
            </a:pPr>
            <a:r>
              <a:rPr lang="en-US" sz="900" b="1" dirty="0">
                <a:solidFill>
                  <a:schemeClr val="lt1"/>
                </a:solidFill>
                <a:latin typeface="Montserrat SemiBold"/>
                <a:cs typeface="Montserrat SemiBold"/>
              </a:rPr>
              <a:t>Partnering with FLX Networks</a:t>
            </a:r>
          </a:p>
          <a:p>
            <a:pPr>
              <a:lnSpc>
                <a:spcPts val="1200"/>
              </a:lnSpc>
              <a:spcAft>
                <a:spcPts val="675"/>
              </a:spcAft>
            </a:pPr>
            <a:r>
              <a:rPr lang="en-US" sz="900" dirty="0">
                <a:solidFill>
                  <a:schemeClr val="lt1"/>
                </a:solidFill>
                <a:latin typeface="Montserrat"/>
              </a:rPr>
              <a:t>Rincon Multifamily Fund II, LLC is proud to collaborate with FLX Networks, a trusted leader in distribution services for the financial services industry. As a Promoter under the U.S. Investment Advisers Act of 1940, FLX Networks leverages its affiliation with a FINRA-registered broker-dealer to connect investors with exclusive opportunities like ours. This strategic partnership ensures streamlined access to the Fund, enhancing investor engagement while upholding the highest industry standards.</a:t>
            </a:r>
          </a:p>
          <a:p>
            <a:pPr>
              <a:lnSpc>
                <a:spcPts val="1200"/>
              </a:lnSpc>
            </a:pPr>
            <a:r>
              <a:rPr lang="en-US" sz="900" dirty="0">
                <a:solidFill>
                  <a:schemeClr val="lt1"/>
                </a:solidFill>
                <a:latin typeface="Montserrat"/>
              </a:rPr>
              <a:t>For more information on investing through FLX Networks, contact John Feeley at </a:t>
            </a:r>
          </a:p>
          <a:p>
            <a:pPr>
              <a:lnSpc>
                <a:spcPts val="1200"/>
              </a:lnSpc>
            </a:pPr>
            <a:r>
              <a:rPr lang="en-US" sz="900" dirty="0" err="1">
                <a:solidFill>
                  <a:schemeClr val="lt1"/>
                </a:solidFill>
                <a:latin typeface="Montserrat"/>
              </a:rPr>
              <a:t>tel</a:t>
            </a:r>
            <a:r>
              <a:rPr lang="en-US" sz="900" dirty="0">
                <a:solidFill>
                  <a:schemeClr val="lt1"/>
                </a:solidFill>
                <a:latin typeface="Montserrat"/>
              </a:rPr>
              <a:t>: 908.944.7917 or at </a:t>
            </a:r>
            <a:r>
              <a:rPr lang="en-US" sz="900" dirty="0" err="1">
                <a:solidFill>
                  <a:schemeClr val="lt1"/>
                </a:solidFill>
                <a:latin typeface="Montserrat"/>
              </a:rPr>
              <a:t>John.Feeley@flxnetworks.com</a:t>
            </a:r>
            <a:endParaRPr lang="en-US" sz="900" dirty="0">
              <a:solidFill>
                <a:schemeClr val="lt1"/>
              </a:solidFill>
              <a:latin typeface="Montserrat"/>
            </a:endParaRPr>
          </a:p>
        </p:txBody>
      </p:sp>
      <p:sp>
        <p:nvSpPr>
          <p:cNvPr id="6" name="Oval 5">
            <a:extLst>
              <a:ext uri="{FF2B5EF4-FFF2-40B4-BE49-F238E27FC236}">
                <a16:creationId xmlns:a16="http://schemas.microsoft.com/office/drawing/2014/main" id="{9D2C4E5F-1C21-9EEC-0916-6E208535B44C}"/>
              </a:ext>
            </a:extLst>
          </p:cNvPr>
          <p:cNvSpPr/>
          <p:nvPr/>
        </p:nvSpPr>
        <p:spPr>
          <a:xfrm>
            <a:off x="535251" y="2242999"/>
            <a:ext cx="1324469" cy="1324469"/>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239DA9-EBA2-45C8-26AD-557110DA171C}"/>
              </a:ext>
            </a:extLst>
          </p:cNvPr>
          <p:cNvSpPr>
            <a:spLocks noGrp="1"/>
          </p:cNvSpPr>
          <p:nvPr>
            <p:ph type="body" idx="1"/>
          </p:nvPr>
        </p:nvSpPr>
        <p:spPr>
          <a:xfrm>
            <a:off x="548640" y="1359243"/>
            <a:ext cx="9472438" cy="4052512"/>
          </a:xfrm>
        </p:spPr>
        <p:txBody>
          <a:bodyPr/>
          <a:lstStyle/>
          <a:p>
            <a:pPr marL="0" indent="0">
              <a:spcAft>
                <a:spcPts val="1200"/>
              </a:spcAft>
            </a:pPr>
            <a:r>
              <a:rPr lang="en-US" sz="1000" dirty="0">
                <a:solidFill>
                  <a:schemeClr val="bg1"/>
                </a:solidFill>
                <a:effectLst/>
                <a:latin typeface="Montserrat" pitchFamily="2" charset="77"/>
              </a:rPr>
              <a:t>This material is neither an offer to sell nor an offer to buy securities of Rincon Multifamily Fund II, LLC (“The Fund”, “us” or “we”). An offering is made only by the confidential private placement memorandum which will be sent upon request. This material must be read in conjunction with the confidential private placement memorandum in order to fully understand all of the implications and risks of the offering of securities to which the private placement relates. A copy of the private placement memorandum must be made available to you in connection with any offering. Neither the Securities and Exchange Commission, the Attorney General of the State of New York nor any other state securities regulator has approved or disapproved of our membership interests, determined if the confidential private placement memorandum is truthful or complete or passed on or endorsed the merits of this offering. Any representation to the contrary is a criminal offense. No assurance can be given that the investment objectives will be achieved. The material does not contain all of the information and risk factors that would be important to an investor in making an investment decision and is not an offer to sell a security or the solicitation of an offer to buy a security. This document and its contents are strictly confidential.</a:t>
            </a:r>
          </a:p>
          <a:p>
            <a:pPr marL="0" indent="0">
              <a:spcAft>
                <a:spcPts val="1200"/>
              </a:spcAft>
            </a:pPr>
            <a:r>
              <a:rPr lang="en-US" sz="1000" dirty="0">
                <a:solidFill>
                  <a:schemeClr val="bg1"/>
                </a:solidFill>
                <a:effectLst/>
                <a:latin typeface="Montserrat" pitchFamily="2" charset="77"/>
              </a:rPr>
              <a:t>This presentation includes forward-looking statements that can be identified by the use of words such as “will,” “may,” “should,” “intend,” “believe,” “expect,” “could,” “target,” “estimates,” “projects” or other comparable terminology. Statements concerning projections, future performance, cash flows and any other guidance on present or future periods constitute forward-looking statements. Forward-looking statements involve significant risks and uncertainties, and you should not unduly rely on these statements. You should be aware that a number of important factors, including but not limited to, the factors in our private placement memorandum, could cause our actual results to differ materially from those in the forward-looking statements. The statements made herein are as of January 2024 and we undertake no obligation to update these statements except as may be required by applicable securities laws.</a:t>
            </a:r>
          </a:p>
          <a:p>
            <a:pPr marL="0" indent="0">
              <a:spcAft>
                <a:spcPts val="1200"/>
              </a:spcAft>
            </a:pPr>
            <a:r>
              <a:rPr lang="en-US" sz="1000" dirty="0">
                <a:solidFill>
                  <a:schemeClr val="bg1"/>
                </a:solidFill>
                <a:effectLst/>
                <a:latin typeface="Montserrat" pitchFamily="2" charset="77"/>
              </a:rPr>
              <a:t>Past performance of Rincon Partners, LLC (“Rincon”) may not be a good measure of our future results and there is no assurance that we will be able to meet our investment objectives.</a:t>
            </a:r>
          </a:p>
          <a:p>
            <a:pPr marL="0" indent="0">
              <a:spcAft>
                <a:spcPts val="1200"/>
              </a:spcAft>
            </a:pPr>
            <a:r>
              <a:rPr lang="en-US" sz="1000" dirty="0">
                <a:solidFill>
                  <a:schemeClr val="bg1"/>
                </a:solidFill>
                <a:effectLst/>
                <a:latin typeface="Montserrat" pitchFamily="2" charset="77"/>
              </a:rPr>
              <a:t>Certain pictures are presented for illustrative purposes only. An investment in The Fund is not an investment in any of these properties unless explicitly designated as an existing investment of Rincon Multifamily Fund II and not Rincon or other funds or properties Rincon may operate.</a:t>
            </a:r>
          </a:p>
          <a:p>
            <a:endParaRPr lang="en-US" dirty="0"/>
          </a:p>
        </p:txBody>
      </p:sp>
      <p:sp>
        <p:nvSpPr>
          <p:cNvPr id="4" name="Slide Number Placeholder 3">
            <a:extLst>
              <a:ext uri="{FF2B5EF4-FFF2-40B4-BE49-F238E27FC236}">
                <a16:creationId xmlns:a16="http://schemas.microsoft.com/office/drawing/2014/main" id="{4437BD7C-F4DC-632D-4313-D2E01F764E4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18</a:t>
            </a:fld>
            <a:endParaRPr lang="en-US"/>
          </a:p>
        </p:txBody>
      </p:sp>
      <p:sp>
        <p:nvSpPr>
          <p:cNvPr id="5" name="Google Shape;356;p18">
            <a:extLst>
              <a:ext uri="{FF2B5EF4-FFF2-40B4-BE49-F238E27FC236}">
                <a16:creationId xmlns:a16="http://schemas.microsoft.com/office/drawing/2014/main" id="{83D9A4DB-328A-DA1C-C64D-A45F413A5D3E}"/>
              </a:ext>
            </a:extLst>
          </p:cNvPr>
          <p:cNvSpPr/>
          <p:nvPr/>
        </p:nvSpPr>
        <p:spPr>
          <a:xfrm>
            <a:off x="548640" y="679375"/>
            <a:ext cx="2995127" cy="584735"/>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Montserrat SemiBold"/>
                <a:ea typeface="Montserrat SemiBold"/>
                <a:cs typeface="Montserrat SemiBold"/>
                <a:sym typeface="Montserrat SemiBold"/>
              </a:rPr>
              <a:t>Disclosures</a:t>
            </a:r>
            <a:endParaRPr sz="3200" b="1" i="0" u="none" strike="noStrike" cap="none" dirty="0">
              <a:solidFill>
                <a:schemeClr val="lt1"/>
              </a:solidFill>
              <a:latin typeface="Montserrat SemiBold"/>
              <a:ea typeface="Montserrat SemiBold"/>
              <a:cs typeface="Montserrat SemiBold"/>
              <a:sym typeface="Montserrat SemiBold"/>
            </a:endParaRPr>
          </a:p>
        </p:txBody>
      </p:sp>
      <p:sp>
        <p:nvSpPr>
          <p:cNvPr id="6" name="Google Shape;363;p18">
            <a:extLst>
              <a:ext uri="{FF2B5EF4-FFF2-40B4-BE49-F238E27FC236}">
                <a16:creationId xmlns:a16="http://schemas.microsoft.com/office/drawing/2014/main" id="{05C51476-564E-782E-41DF-215E924BFE6F}"/>
              </a:ext>
            </a:extLst>
          </p:cNvPr>
          <p:cNvSpPr txBox="1"/>
          <p:nvPr/>
        </p:nvSpPr>
        <p:spPr>
          <a:xfrm>
            <a:off x="1068080" y="6400800"/>
            <a:ext cx="6180375"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l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RINCONPARTNERS.COM  •  © 2025 RINCON PARTNERS, LLC </a:t>
            </a:r>
            <a:endParaRPr sz="1400" b="0" i="0" u="none" strike="noStrike" cap="none" dirty="0">
              <a:solidFill>
                <a:srgbClr val="000000"/>
              </a:solidFill>
              <a:latin typeface="Arial"/>
              <a:ea typeface="Arial"/>
              <a:cs typeface="Arial"/>
              <a:sym typeface="Arial"/>
            </a:endParaRPr>
          </a:p>
        </p:txBody>
      </p:sp>
      <p:sp>
        <p:nvSpPr>
          <p:cNvPr id="9" name="Google Shape;363;p18">
            <a:extLst>
              <a:ext uri="{FF2B5EF4-FFF2-40B4-BE49-F238E27FC236}">
                <a16:creationId xmlns:a16="http://schemas.microsoft.com/office/drawing/2014/main" id="{24A38723-3FA8-20FB-B6CD-5F6D155B552A}"/>
              </a:ext>
            </a:extLst>
          </p:cNvPr>
          <p:cNvSpPr txBox="1"/>
          <p:nvPr/>
        </p:nvSpPr>
        <p:spPr>
          <a:xfrm>
            <a:off x="1068080" y="6592824"/>
            <a:ext cx="6180375"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l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JAN - 25</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67644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29"/>
          <p:cNvSpPr/>
          <p:nvPr/>
        </p:nvSpPr>
        <p:spPr>
          <a:xfrm>
            <a:off x="0" y="0"/>
            <a:ext cx="5637790" cy="6857991"/>
          </a:xfrm>
          <a:prstGeom prst="rect">
            <a:avLst/>
          </a:prstGeom>
          <a:solidFill>
            <a:schemeClr val="accent1"/>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4" name="Google Shape;64;p29"/>
          <p:cNvSpPr txBox="1">
            <a:spLocks noGrp="1"/>
          </p:cNvSpPr>
          <p:nvPr>
            <p:ph type="sldNum" idx="12"/>
          </p:nvPr>
        </p:nvSpPr>
        <p:spPr>
          <a:xfrm>
            <a:off x="340565" y="6400800"/>
            <a:ext cx="722839" cy="192024"/>
          </a:xfrm>
          <a:prstGeom prst="rect">
            <a:avLst/>
          </a:prstGeom>
          <a:noFill/>
          <a:ln>
            <a:noFill/>
          </a:ln>
        </p:spPr>
        <p:txBody>
          <a:bodyPr spcFirstLastPara="1" wrap="square" lIns="0" tIns="0" rIns="0" bIns="0" anchor="ctr" anchorCtr="0">
            <a:noAutofit/>
          </a:bodyPr>
          <a:lstStyle/>
          <a:p>
            <a:pPr marL="0" lvl="0" indent="0" algn="l" rtl="0">
              <a:lnSpc>
                <a:spcPct val="125000"/>
              </a:lnSpc>
              <a:spcBef>
                <a:spcPts val="0"/>
              </a:spcBef>
              <a:spcAft>
                <a:spcPts val="0"/>
              </a:spcAft>
              <a:buSzPts val="800"/>
              <a:buNone/>
            </a:pPr>
            <a:fld id="{00000000-1234-1234-1234-123412341234}" type="slidenum">
              <a:rPr lang="en-US"/>
              <a:t>2</a:t>
            </a:fld>
            <a:endParaRPr/>
          </a:p>
        </p:txBody>
      </p:sp>
      <p:sp>
        <p:nvSpPr>
          <p:cNvPr id="65" name="Google Shape;65;p29"/>
          <p:cNvSpPr txBox="1">
            <a:spLocks noGrp="1"/>
          </p:cNvSpPr>
          <p:nvPr>
            <p:ph type="title"/>
          </p:nvPr>
        </p:nvSpPr>
        <p:spPr>
          <a:xfrm>
            <a:off x="6675120" y="1031552"/>
            <a:ext cx="4445864" cy="60827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100"/>
              <a:buFont typeface="Montserrat"/>
              <a:buNone/>
            </a:pPr>
            <a:r>
              <a:rPr lang="en-US" sz="1100" b="0" dirty="0">
                <a:latin typeface="Montserrat"/>
                <a:ea typeface="Montserrat"/>
                <a:cs typeface="Montserrat"/>
                <a:sym typeface="Montserrat"/>
              </a:rPr>
              <a:t>RINCON CAPITAL ADVISORS</a:t>
            </a:r>
            <a:br>
              <a:rPr lang="en-US" sz="1400" b="0" dirty="0">
                <a:latin typeface="Montserrat"/>
                <a:ea typeface="Montserrat"/>
                <a:cs typeface="Montserrat"/>
                <a:sym typeface="Montserrat"/>
              </a:rPr>
            </a:br>
            <a:r>
              <a:rPr lang="en-US" sz="2800" dirty="0"/>
              <a:t>Genesis and leadership </a:t>
            </a:r>
            <a:endParaRPr dirty="0"/>
          </a:p>
        </p:txBody>
      </p:sp>
      <p:sp>
        <p:nvSpPr>
          <p:cNvPr id="66" name="Google Shape;66;p29"/>
          <p:cNvSpPr/>
          <p:nvPr/>
        </p:nvSpPr>
        <p:spPr>
          <a:xfrm>
            <a:off x="6675120" y="1737360"/>
            <a:ext cx="4919642" cy="4855464"/>
          </a:xfrm>
          <a:prstGeom prst="rect">
            <a:avLst/>
          </a:prstGeom>
          <a:noFill/>
          <a:ln>
            <a:noFill/>
          </a:ln>
        </p:spPr>
        <p:txBody>
          <a:bodyPr spcFirstLastPara="1" wrap="square" lIns="0" tIns="0" rIns="91425" bIns="45700" anchor="t" anchorCtr="0">
            <a:noAutofit/>
          </a:bodyPr>
          <a:lstStyle/>
          <a:p>
            <a:pPr marL="0" marR="0" lvl="0" indent="0" algn="l" rtl="0">
              <a:lnSpc>
                <a:spcPts val="1640"/>
              </a:lnSpc>
              <a:spcBef>
                <a:spcPts val="0"/>
              </a:spcBef>
              <a:spcAft>
                <a:spcPts val="600"/>
              </a:spcAft>
              <a:buClr>
                <a:srgbClr val="000000"/>
              </a:buClr>
              <a:buSzPts val="1200"/>
              <a:buFont typeface="Arial"/>
              <a:buNone/>
            </a:pPr>
            <a:r>
              <a:rPr lang="en-US" sz="1200" b="0" i="0" u="none" strike="noStrike" cap="none" dirty="0">
                <a:solidFill>
                  <a:schemeClr val="accent1"/>
                </a:solidFill>
                <a:latin typeface="Montserrat"/>
                <a:ea typeface="Montserrat"/>
                <a:cs typeface="Montserrat"/>
                <a:sym typeface="Montserrat"/>
              </a:rPr>
              <a:t>Rincon’s leadership backs their passion for innovation with</a:t>
            </a:r>
            <a:br>
              <a:rPr lang="en-US" sz="1200" b="0" i="0" u="none" strike="noStrike" cap="none" dirty="0">
                <a:solidFill>
                  <a:schemeClr val="accent1"/>
                </a:solidFill>
                <a:latin typeface="Montserrat"/>
                <a:ea typeface="Montserrat"/>
                <a:cs typeface="Montserrat"/>
                <a:sym typeface="Montserrat"/>
              </a:rPr>
            </a:br>
            <a:r>
              <a:rPr lang="en-US" sz="1200" b="1" i="0" u="none" strike="noStrike" cap="none" dirty="0">
                <a:solidFill>
                  <a:schemeClr val="accent1"/>
                </a:solidFill>
                <a:latin typeface="Montserrat SemiBold"/>
                <a:ea typeface="Montserrat SemiBold"/>
                <a:cs typeface="Montserrat SemiBold"/>
                <a:sym typeface="Montserrat SemiBold"/>
              </a:rPr>
              <a:t>75+ years of industry expertise</a:t>
            </a:r>
            <a:r>
              <a:rPr lang="en-US" sz="1200" b="0" i="0" u="none" strike="noStrike" cap="none" dirty="0">
                <a:solidFill>
                  <a:schemeClr val="accent1"/>
                </a:solidFill>
                <a:latin typeface="Montserrat"/>
                <a:ea typeface="Montserrat"/>
                <a:cs typeface="Montserrat"/>
                <a:sym typeface="Montserrat"/>
              </a:rPr>
              <a:t>.</a:t>
            </a:r>
          </a:p>
          <a:p>
            <a:pPr marL="0" marR="0" lvl="0" indent="0" algn="l" rtl="0">
              <a:lnSpc>
                <a:spcPts val="1640"/>
              </a:lnSpc>
              <a:spcBef>
                <a:spcPts val="0"/>
              </a:spcBef>
              <a:spcAft>
                <a:spcPts val="600"/>
              </a:spcAft>
              <a:buClr>
                <a:srgbClr val="000000"/>
              </a:buClr>
              <a:buSzPts val="1200"/>
              <a:buFont typeface="Arial"/>
              <a:buNone/>
            </a:pPr>
            <a:r>
              <a:rPr lang="en-US" sz="1200" b="0" i="0" u="none" strike="noStrike" cap="none" dirty="0">
                <a:solidFill>
                  <a:schemeClr val="accent1"/>
                </a:solidFill>
                <a:latin typeface="Montserrat"/>
                <a:ea typeface="Montserrat"/>
                <a:cs typeface="Montserrat"/>
                <a:sym typeface="Montserrat"/>
              </a:rPr>
              <a:t>The Rincon Multifamily Fund II was built on the team’s shared realization that commercially-owned multifamily housing fills</a:t>
            </a:r>
            <a:br>
              <a:rPr lang="en-US" sz="1200" b="0" i="0" u="none" strike="noStrike" cap="none" dirty="0">
                <a:solidFill>
                  <a:schemeClr val="accent1"/>
                </a:solidFill>
                <a:latin typeface="Montserrat"/>
                <a:ea typeface="Montserrat"/>
                <a:cs typeface="Montserrat"/>
                <a:sym typeface="Montserrat"/>
              </a:rPr>
            </a:br>
            <a:r>
              <a:rPr lang="en-US" sz="1200" b="0" i="0" u="none" strike="noStrike" cap="none" dirty="0">
                <a:solidFill>
                  <a:schemeClr val="accent1"/>
                </a:solidFill>
                <a:latin typeface="Montserrat"/>
                <a:ea typeface="Montserrat"/>
                <a:cs typeface="Montserrat"/>
                <a:sym typeface="Montserrat"/>
              </a:rPr>
              <a:t>a unique gap in the American real estate market and is thus poised for rapid growth.</a:t>
            </a:r>
          </a:p>
          <a:p>
            <a:pPr>
              <a:lnSpc>
                <a:spcPts val="1640"/>
              </a:lnSpc>
              <a:spcAft>
                <a:spcPts val="600"/>
              </a:spcAft>
            </a:pPr>
            <a:r>
              <a:rPr lang="en-US" sz="1200" dirty="0">
                <a:solidFill>
                  <a:schemeClr val="accent1"/>
                </a:solidFill>
                <a:latin typeface="Montserrat"/>
              </a:rPr>
              <a:t>Since inception, Rincon Partners has acquired 26 multifamily properties totaling $638.7 million and has sold 12 properties totaling $386.8 million.</a:t>
            </a:r>
          </a:p>
          <a:p>
            <a:pPr>
              <a:lnSpc>
                <a:spcPts val="1640"/>
              </a:lnSpc>
              <a:spcAft>
                <a:spcPts val="600"/>
              </a:spcAft>
            </a:pPr>
            <a:r>
              <a:rPr lang="en-US" sz="1200" dirty="0">
                <a:solidFill>
                  <a:schemeClr val="accent1"/>
                </a:solidFill>
                <a:latin typeface="Montserrat"/>
              </a:rPr>
              <a:t>During 2021, Rincon Partners was selected by Canyon Partners to join the California Employees' Retirement System ("CalPERS") Emerging Manager Program and subsequently acquired three (3) multifamily assets within the Phoenix</a:t>
            </a:r>
            <a:br>
              <a:rPr lang="en-US" sz="1200" dirty="0">
                <a:solidFill>
                  <a:schemeClr val="accent1"/>
                </a:solidFill>
                <a:latin typeface="Montserrat"/>
              </a:rPr>
            </a:br>
            <a:r>
              <a:rPr lang="en-US" sz="1200" dirty="0">
                <a:solidFill>
                  <a:schemeClr val="accent1"/>
                </a:solidFill>
                <a:latin typeface="Montserrat"/>
              </a:rPr>
              <a:t>metro totaling $170.3 million.</a:t>
            </a:r>
          </a:p>
          <a:p>
            <a:pPr>
              <a:lnSpc>
                <a:spcPts val="1640"/>
              </a:lnSpc>
              <a:spcAft>
                <a:spcPts val="600"/>
              </a:spcAft>
            </a:pPr>
            <a:r>
              <a:rPr lang="en-US" sz="1200" dirty="0">
                <a:solidFill>
                  <a:schemeClr val="accent1"/>
                </a:solidFill>
                <a:latin typeface="Montserrat"/>
              </a:rPr>
              <a:t>Rincon Partners is a fully integrated real estate</a:t>
            </a:r>
            <a:br>
              <a:rPr lang="en-US" sz="1200" dirty="0">
                <a:solidFill>
                  <a:schemeClr val="accent1"/>
                </a:solidFill>
                <a:latin typeface="Montserrat"/>
              </a:rPr>
            </a:br>
            <a:r>
              <a:rPr lang="en-US" sz="1200" dirty="0">
                <a:solidFill>
                  <a:schemeClr val="accent1"/>
                </a:solidFill>
                <a:latin typeface="Montserrat"/>
              </a:rPr>
              <a:t>investment firm with in-house acquisitions, property management, construction management, financing, accounting, and dispositions.</a:t>
            </a:r>
          </a:p>
          <a:p>
            <a:pPr marL="0" marR="0" lvl="0" indent="0" algn="l" rtl="0">
              <a:spcBef>
                <a:spcPts val="0"/>
              </a:spcBef>
              <a:spcAft>
                <a:spcPts val="600"/>
              </a:spcAft>
              <a:buClr>
                <a:srgbClr val="000000"/>
              </a:buClr>
              <a:buSzPts val="1200"/>
              <a:buFont typeface="Arial"/>
              <a:buNone/>
            </a:pPr>
            <a:r>
              <a:rPr lang="en-US" sz="1200" b="0" i="0" u="none" strike="noStrike" cap="none" dirty="0">
                <a:solidFill>
                  <a:schemeClr val="accent1"/>
                </a:solidFill>
                <a:latin typeface="Montserrat"/>
                <a:ea typeface="Montserrat"/>
                <a:cs typeface="Montserrat"/>
                <a:sym typeface="Montserrat"/>
              </a:rPr>
              <a:t> </a:t>
            </a:r>
            <a:endParaRPr sz="1400" b="0" i="0" u="none" strike="noStrike" cap="none" dirty="0">
              <a:solidFill>
                <a:srgbClr val="000000"/>
              </a:solidFill>
              <a:latin typeface="Arial"/>
              <a:ea typeface="Arial"/>
              <a:cs typeface="Arial"/>
              <a:sym typeface="Arial"/>
            </a:endParaRPr>
          </a:p>
        </p:txBody>
      </p:sp>
      <p:grpSp>
        <p:nvGrpSpPr>
          <p:cNvPr id="67" name="Google Shape;67;p29"/>
          <p:cNvGrpSpPr/>
          <p:nvPr/>
        </p:nvGrpSpPr>
        <p:grpSpPr>
          <a:xfrm>
            <a:off x="585811" y="423010"/>
            <a:ext cx="2011679" cy="2632733"/>
            <a:chOff x="457201" y="1767177"/>
            <a:chExt cx="1347247" cy="1763175"/>
          </a:xfrm>
        </p:grpSpPr>
        <p:pic>
          <p:nvPicPr>
            <p:cNvPr id="68" name="Google Shape;68;p29"/>
            <p:cNvPicPr preferRelativeResize="0"/>
            <p:nvPr/>
          </p:nvPicPr>
          <p:blipFill rotWithShape="1">
            <a:blip r:embed="rId3">
              <a:alphaModFix/>
            </a:blip>
            <a:srcRect l="16184" t="4506" r="18522" b="30199"/>
            <a:stretch/>
          </p:blipFill>
          <p:spPr>
            <a:xfrm>
              <a:off x="457201" y="1767177"/>
              <a:ext cx="1347247" cy="1347248"/>
            </a:xfrm>
            <a:prstGeom prst="ellipse">
              <a:avLst/>
            </a:prstGeom>
            <a:noFill/>
            <a:ln>
              <a:noFill/>
            </a:ln>
          </p:spPr>
        </p:pic>
        <p:sp>
          <p:nvSpPr>
            <p:cNvPr id="69" name="Google Shape;69;p29"/>
            <p:cNvSpPr/>
            <p:nvPr/>
          </p:nvSpPr>
          <p:spPr>
            <a:xfrm>
              <a:off x="457201" y="3216043"/>
              <a:ext cx="1347247" cy="3143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Montserrat SemiBold"/>
                  <a:ea typeface="Montserrat SemiBold"/>
                  <a:cs typeface="Montserrat SemiBold"/>
                  <a:sym typeface="Montserrat SemiBold"/>
                </a:rPr>
                <a:t>Kirk McAllaster</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900"/>
                <a:buFont typeface="Arial"/>
                <a:buNone/>
              </a:pPr>
              <a:r>
                <a:rPr lang="en-US" sz="900" b="0" i="0" u="none" strike="noStrike" cap="none">
                  <a:solidFill>
                    <a:schemeClr val="lt1"/>
                  </a:solidFill>
                  <a:latin typeface="Montserrat"/>
                  <a:ea typeface="Montserrat"/>
                  <a:cs typeface="Montserrat"/>
                  <a:sym typeface="Montserrat"/>
                </a:rPr>
                <a:t>President </a:t>
              </a:r>
              <a:endParaRPr sz="900" b="0" i="0" u="none" strike="noStrike" cap="none">
                <a:solidFill>
                  <a:schemeClr val="lt1"/>
                </a:solidFill>
                <a:latin typeface="Montserrat"/>
                <a:ea typeface="Montserrat"/>
                <a:cs typeface="Montserrat"/>
                <a:sym typeface="Montserrat"/>
              </a:endParaRPr>
            </a:p>
          </p:txBody>
        </p:sp>
      </p:grpSp>
      <p:grpSp>
        <p:nvGrpSpPr>
          <p:cNvPr id="70" name="Google Shape;70;p29"/>
          <p:cNvGrpSpPr/>
          <p:nvPr/>
        </p:nvGrpSpPr>
        <p:grpSpPr>
          <a:xfrm>
            <a:off x="3264731" y="423006"/>
            <a:ext cx="2011683" cy="2733142"/>
            <a:chOff x="2277419" y="1767175"/>
            <a:chExt cx="1347250" cy="1830421"/>
          </a:xfrm>
        </p:grpSpPr>
        <p:pic>
          <p:nvPicPr>
            <p:cNvPr id="71" name="Google Shape;71;p29"/>
            <p:cNvPicPr preferRelativeResize="0"/>
            <p:nvPr/>
          </p:nvPicPr>
          <p:blipFill rotWithShape="1">
            <a:blip r:embed="rId4">
              <a:alphaModFix/>
            </a:blip>
            <a:srcRect l="17439" t="4505" r="17438" b="30369"/>
            <a:stretch/>
          </p:blipFill>
          <p:spPr>
            <a:xfrm>
              <a:off x="2277420" y="1767175"/>
              <a:ext cx="1347249" cy="1347248"/>
            </a:xfrm>
            <a:prstGeom prst="ellipse">
              <a:avLst/>
            </a:prstGeom>
            <a:noFill/>
            <a:ln>
              <a:noFill/>
            </a:ln>
          </p:spPr>
        </p:pic>
        <p:sp>
          <p:nvSpPr>
            <p:cNvPr id="72" name="Google Shape;72;p29"/>
            <p:cNvSpPr/>
            <p:nvPr/>
          </p:nvSpPr>
          <p:spPr>
            <a:xfrm>
              <a:off x="2277419" y="3190533"/>
              <a:ext cx="1347249" cy="4070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Montserrat SemiBold"/>
                  <a:ea typeface="Montserrat SemiBold"/>
                  <a:cs typeface="Montserrat SemiBold"/>
                  <a:sym typeface="Montserrat SemiBold"/>
                </a:rPr>
                <a:t>Christopher S. Cameron</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900"/>
                <a:buFont typeface="Arial"/>
                <a:buNone/>
              </a:pPr>
              <a:r>
                <a:rPr lang="en-US" sz="900" b="0" i="0" u="none" strike="noStrike" cap="none">
                  <a:solidFill>
                    <a:schemeClr val="lt1"/>
                  </a:solidFill>
                  <a:latin typeface="Montserrat"/>
                  <a:ea typeface="Montserrat"/>
                  <a:cs typeface="Montserrat"/>
                  <a:sym typeface="Montserrat"/>
                </a:rPr>
                <a:t>Executive Vice President</a:t>
              </a:r>
              <a:br>
                <a:rPr lang="en-US" sz="900" b="0" i="0" u="none" strike="noStrike" cap="none">
                  <a:solidFill>
                    <a:schemeClr val="lt1"/>
                  </a:solidFill>
                  <a:latin typeface="Montserrat"/>
                  <a:ea typeface="Montserrat"/>
                  <a:cs typeface="Montserrat"/>
                  <a:sym typeface="Montserrat"/>
                </a:rPr>
              </a:br>
              <a:r>
                <a:rPr lang="en-US" sz="900" b="0" i="0" u="none" strike="noStrike" cap="none">
                  <a:solidFill>
                    <a:schemeClr val="lt1"/>
                  </a:solidFill>
                  <a:latin typeface="Montserrat"/>
                  <a:ea typeface="Montserrat"/>
                  <a:cs typeface="Montserrat"/>
                  <a:sym typeface="Montserrat"/>
                </a:rPr>
                <a:t>&amp; Chief Financial Officer</a:t>
              </a:r>
              <a:endParaRPr sz="1400" b="0" i="0" u="none" strike="noStrike" cap="none">
                <a:solidFill>
                  <a:schemeClr val="lt1"/>
                </a:solidFill>
                <a:latin typeface="Arial"/>
                <a:ea typeface="Arial"/>
                <a:cs typeface="Arial"/>
                <a:sym typeface="Arial"/>
              </a:endParaRPr>
            </a:p>
          </p:txBody>
        </p:sp>
      </p:grpSp>
      <p:grpSp>
        <p:nvGrpSpPr>
          <p:cNvPr id="73" name="Google Shape;73;p29"/>
          <p:cNvGrpSpPr/>
          <p:nvPr/>
        </p:nvGrpSpPr>
        <p:grpSpPr>
          <a:xfrm>
            <a:off x="585811" y="3364832"/>
            <a:ext cx="2013219" cy="2743902"/>
            <a:chOff x="4096103" y="1767177"/>
            <a:chExt cx="2013219" cy="2743902"/>
          </a:xfrm>
        </p:grpSpPr>
        <p:pic>
          <p:nvPicPr>
            <p:cNvPr id="74" name="Google Shape;74;p29"/>
            <p:cNvPicPr preferRelativeResize="0"/>
            <p:nvPr/>
          </p:nvPicPr>
          <p:blipFill rotWithShape="1">
            <a:blip r:embed="rId5">
              <a:alphaModFix/>
            </a:blip>
            <a:srcRect l="17839" t="4505" r="17036" b="30369"/>
            <a:stretch/>
          </p:blipFill>
          <p:spPr>
            <a:xfrm>
              <a:off x="4097642" y="1767177"/>
              <a:ext cx="2011680" cy="2011680"/>
            </a:xfrm>
            <a:prstGeom prst="ellipse">
              <a:avLst/>
            </a:prstGeom>
            <a:noFill/>
            <a:ln>
              <a:noFill/>
            </a:ln>
          </p:spPr>
        </p:pic>
        <p:sp>
          <p:nvSpPr>
            <p:cNvPr id="75" name="Google Shape;75;p29"/>
            <p:cNvSpPr/>
            <p:nvPr/>
          </p:nvSpPr>
          <p:spPr>
            <a:xfrm>
              <a:off x="4096103" y="3903220"/>
              <a:ext cx="2011680" cy="6078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Montserrat SemiBold"/>
                  <a:ea typeface="Montserrat SemiBold"/>
                  <a:cs typeface="Montserrat SemiBold"/>
                  <a:sym typeface="Montserrat SemiBold"/>
                </a:rPr>
                <a:t>John M. Pons</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900"/>
                <a:buFont typeface="Arial"/>
                <a:buNone/>
              </a:pPr>
              <a:r>
                <a:rPr lang="en-US" sz="900" b="0" i="0" u="none" strike="noStrike" cap="none">
                  <a:solidFill>
                    <a:schemeClr val="lt1"/>
                  </a:solidFill>
                  <a:latin typeface="Montserrat"/>
                  <a:ea typeface="Montserrat"/>
                  <a:cs typeface="Montserrat"/>
                  <a:sym typeface="Montserrat"/>
                </a:rPr>
                <a:t>Executive Vice President</a:t>
              </a:r>
              <a:br>
                <a:rPr lang="en-US" sz="900" b="0" i="0" u="none" strike="noStrike" cap="none">
                  <a:solidFill>
                    <a:schemeClr val="lt1"/>
                  </a:solidFill>
                  <a:latin typeface="Montserrat"/>
                  <a:ea typeface="Montserrat"/>
                  <a:cs typeface="Montserrat"/>
                  <a:sym typeface="Montserrat"/>
                </a:rPr>
              </a:br>
              <a:r>
                <a:rPr lang="en-US" sz="900" b="0" i="0" u="none" strike="noStrike" cap="none">
                  <a:solidFill>
                    <a:schemeClr val="lt1"/>
                  </a:solidFill>
                  <a:latin typeface="Montserrat"/>
                  <a:ea typeface="Montserrat"/>
                  <a:cs typeface="Montserrat"/>
                  <a:sym typeface="Montserrat"/>
                </a:rPr>
                <a:t>&amp; Chief Legal Officer</a:t>
              </a:r>
              <a:endParaRPr sz="1400" b="0" i="0" u="none" strike="noStrike" cap="none">
                <a:solidFill>
                  <a:schemeClr val="lt1"/>
                </a:solidFill>
                <a:latin typeface="Arial"/>
                <a:ea typeface="Arial"/>
                <a:cs typeface="Arial"/>
                <a:sym typeface="Arial"/>
              </a:endParaRPr>
            </a:p>
          </p:txBody>
        </p:sp>
      </p:grpSp>
      <p:grpSp>
        <p:nvGrpSpPr>
          <p:cNvPr id="76" name="Google Shape;76;p29"/>
          <p:cNvGrpSpPr/>
          <p:nvPr/>
        </p:nvGrpSpPr>
        <p:grpSpPr>
          <a:xfrm>
            <a:off x="3264732" y="3364832"/>
            <a:ext cx="2011680" cy="2605402"/>
            <a:chOff x="5917864" y="1767177"/>
            <a:chExt cx="2011680" cy="2605402"/>
          </a:xfrm>
        </p:grpSpPr>
        <p:pic>
          <p:nvPicPr>
            <p:cNvPr id="77" name="Google Shape;77;p29"/>
            <p:cNvPicPr preferRelativeResize="0"/>
            <p:nvPr/>
          </p:nvPicPr>
          <p:blipFill rotWithShape="1">
            <a:blip r:embed="rId6">
              <a:alphaModFix/>
            </a:blip>
            <a:srcRect l="14491" t="2534" r="17905" b="29862"/>
            <a:stretch/>
          </p:blipFill>
          <p:spPr>
            <a:xfrm>
              <a:off x="5917864" y="1767177"/>
              <a:ext cx="2011680" cy="2011680"/>
            </a:xfrm>
            <a:prstGeom prst="ellipse">
              <a:avLst/>
            </a:prstGeom>
            <a:noFill/>
            <a:ln>
              <a:noFill/>
            </a:ln>
          </p:spPr>
        </p:pic>
        <p:sp>
          <p:nvSpPr>
            <p:cNvPr id="78" name="Google Shape;78;p29"/>
            <p:cNvSpPr/>
            <p:nvPr/>
          </p:nvSpPr>
          <p:spPr>
            <a:xfrm>
              <a:off x="5917864" y="3903220"/>
              <a:ext cx="2011680" cy="4693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lt1"/>
                  </a:solidFill>
                  <a:latin typeface="Montserrat SemiBold"/>
                  <a:ea typeface="Montserrat SemiBold"/>
                  <a:cs typeface="Montserrat SemiBold"/>
                  <a:sym typeface="Montserrat SemiBold"/>
                </a:rPr>
                <a:t>Brian McGlynn</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900"/>
                <a:buFont typeface="Arial"/>
                <a:buNone/>
              </a:pPr>
              <a:r>
                <a:rPr lang="en-US" sz="900" b="0" i="0" u="none" strike="noStrike" cap="none">
                  <a:solidFill>
                    <a:schemeClr val="lt1"/>
                  </a:solidFill>
                  <a:latin typeface="Montserrat"/>
                  <a:ea typeface="Montserrat"/>
                  <a:cs typeface="Montserrat"/>
                  <a:sym typeface="Montserrat"/>
                </a:rPr>
                <a:t>Chief Investment Officer</a:t>
              </a:r>
              <a:endParaRPr sz="1400" b="0" i="0" u="none" strike="noStrike" cap="none">
                <a:solidFill>
                  <a:schemeClr val="lt1"/>
                </a:solidFill>
                <a:latin typeface="Arial"/>
                <a:ea typeface="Arial"/>
                <a:cs typeface="Arial"/>
                <a:sym typeface="Arial"/>
              </a:endParaRPr>
            </a:p>
          </p:txBody>
        </p:sp>
      </p:grpSp>
      <p:sp>
        <p:nvSpPr>
          <p:cNvPr id="80" name="Google Shape;80;p29"/>
          <p:cNvSpPr txBox="1"/>
          <p:nvPr/>
        </p:nvSpPr>
        <p:spPr>
          <a:xfrm>
            <a:off x="548640" y="6400800"/>
            <a:ext cx="610880"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BFBFBF"/>
                </a:solidFill>
                <a:latin typeface="Montserrat Light"/>
                <a:ea typeface="Montserrat Light"/>
                <a:cs typeface="Montserrat Light"/>
                <a:sym typeface="Montserrat Light"/>
              </a:rPr>
              <a:t>2</a:t>
            </a:fld>
            <a:endParaRPr sz="800" b="0" i="0" u="none" strike="noStrike" cap="none">
              <a:solidFill>
                <a:srgbClr val="BFBFBF"/>
              </a:solidFill>
              <a:latin typeface="Montserrat Light"/>
              <a:ea typeface="Montserrat Light"/>
              <a:cs typeface="Montserrat Light"/>
              <a:sym typeface="Montserrat Light"/>
            </a:endParaRPr>
          </a:p>
        </p:txBody>
      </p:sp>
      <p:sp>
        <p:nvSpPr>
          <p:cNvPr id="81" name="Google Shape;81;p29"/>
          <p:cNvSpPr txBox="1"/>
          <p:nvPr/>
        </p:nvSpPr>
        <p:spPr>
          <a:xfrm>
            <a:off x="731520" y="6400800"/>
            <a:ext cx="6180375"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dirty="0">
                <a:solidFill>
                  <a:srgbClr val="BFBFBF"/>
                </a:solidFill>
                <a:latin typeface="Montserrat Light"/>
                <a:ea typeface="Montserrat Light"/>
                <a:cs typeface="Montserrat Light"/>
                <a:sym typeface="Montserrat Light"/>
              </a:rPr>
              <a:t>RINCONPARTNERS.COM  •  © 2025 RINCON PARTNERS, LLC </a:t>
            </a:r>
            <a:endParaRPr sz="1400" b="0" i="0" u="none" strike="noStrike" cap="none" dirty="0">
              <a:solidFill>
                <a:srgbClr val="BFBFBF"/>
              </a:solidFill>
              <a:latin typeface="Arial"/>
              <a:ea typeface="Arial"/>
              <a:cs typeface="Arial"/>
              <a:sym typeface="Arial"/>
            </a:endParaRPr>
          </a:p>
        </p:txBody>
      </p:sp>
      <p:pic>
        <p:nvPicPr>
          <p:cNvPr id="5" name="Google Shape;117;p31">
            <a:extLst>
              <a:ext uri="{FF2B5EF4-FFF2-40B4-BE49-F238E27FC236}">
                <a16:creationId xmlns:a16="http://schemas.microsoft.com/office/drawing/2014/main" id="{FE092AA8-C37E-8FAA-1A37-471863F8565E}"/>
              </a:ext>
            </a:extLst>
          </p:cNvPr>
          <p:cNvPicPr preferRelativeResize="0"/>
          <p:nvPr/>
        </p:nvPicPr>
        <p:blipFill rotWithShape="1">
          <a:blip r:embed="rId7">
            <a:alphaModFix amt="25000"/>
          </a:blip>
          <a:srcRect l="45649" t="2094" r="50794" b="242"/>
          <a:stretch/>
        </p:blipFill>
        <p:spPr>
          <a:xfrm>
            <a:off x="5637790" y="19"/>
            <a:ext cx="443016" cy="68579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37"/>
          <p:cNvPicPr preferRelativeResize="0"/>
          <p:nvPr/>
        </p:nvPicPr>
        <p:blipFill rotWithShape="1">
          <a:blip r:embed="rId3"/>
          <a:srcRect l="-30681" t="26923" r="61821" b="11057"/>
          <a:stretch/>
        </p:blipFill>
        <p:spPr>
          <a:xfrm>
            <a:off x="-3486" y="0"/>
            <a:ext cx="12193003" cy="6858000"/>
          </a:xfrm>
          <a:prstGeom prst="rect">
            <a:avLst/>
          </a:prstGeom>
          <a:noFill/>
          <a:ln>
            <a:noFill/>
          </a:ln>
        </p:spPr>
      </p:pic>
      <p:sp>
        <p:nvSpPr>
          <p:cNvPr id="275" name="Google Shape;275;p37"/>
          <p:cNvSpPr/>
          <p:nvPr/>
        </p:nvSpPr>
        <p:spPr>
          <a:xfrm>
            <a:off x="-3478" y="2971801"/>
            <a:ext cx="12195477" cy="3886200"/>
          </a:xfrm>
          <a:prstGeom prst="rect">
            <a:avLst/>
          </a:prstGeom>
          <a:gradFill>
            <a:gsLst>
              <a:gs pos="0">
                <a:srgbClr val="000000">
                  <a:alpha val="0"/>
                </a:srgbClr>
              </a:gs>
              <a:gs pos="100000">
                <a:srgbClr val="000000">
                  <a:alpha val="6000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 name="Google Shape;107;p31">
            <a:extLst>
              <a:ext uri="{FF2B5EF4-FFF2-40B4-BE49-F238E27FC236}">
                <a16:creationId xmlns:a16="http://schemas.microsoft.com/office/drawing/2014/main" id="{DD038798-ABDE-C7F5-ED39-7DD62117BC43}"/>
              </a:ext>
            </a:extLst>
          </p:cNvPr>
          <p:cNvSpPr/>
          <p:nvPr/>
        </p:nvSpPr>
        <p:spPr>
          <a:xfrm>
            <a:off x="-3479" y="0"/>
            <a:ext cx="6554211" cy="6857991"/>
          </a:xfrm>
          <a:prstGeom prst="rect">
            <a:avLst/>
          </a:prstGeom>
          <a:solidFill>
            <a:schemeClr val="accent1"/>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5" name="Google Shape;117;p31">
            <a:extLst>
              <a:ext uri="{FF2B5EF4-FFF2-40B4-BE49-F238E27FC236}">
                <a16:creationId xmlns:a16="http://schemas.microsoft.com/office/drawing/2014/main" id="{4439A0C1-D8BD-567E-752D-F3C58407BF27}"/>
              </a:ext>
            </a:extLst>
          </p:cNvPr>
          <p:cNvPicPr preferRelativeResize="0"/>
          <p:nvPr/>
        </p:nvPicPr>
        <p:blipFill rotWithShape="1">
          <a:blip r:embed="rId4">
            <a:alphaModFix amt="25000"/>
          </a:blip>
          <a:srcRect l="45649" t="2094" r="50794" b="242"/>
          <a:stretch/>
        </p:blipFill>
        <p:spPr>
          <a:xfrm>
            <a:off x="6118570" y="19"/>
            <a:ext cx="443016" cy="6857981"/>
          </a:xfrm>
          <a:prstGeom prst="rect">
            <a:avLst/>
          </a:prstGeom>
          <a:noFill/>
          <a:ln>
            <a:noFill/>
          </a:ln>
        </p:spPr>
      </p:pic>
      <p:sp>
        <p:nvSpPr>
          <p:cNvPr id="278" name="Google Shape;278;p37"/>
          <p:cNvSpPr txBox="1">
            <a:spLocks noGrp="1"/>
          </p:cNvSpPr>
          <p:nvPr>
            <p:ph type="sldNum" idx="12"/>
          </p:nvPr>
        </p:nvSpPr>
        <p:spPr>
          <a:xfrm>
            <a:off x="340565" y="6400800"/>
            <a:ext cx="722839" cy="192024"/>
          </a:xfrm>
          <a:prstGeom prst="rect">
            <a:avLst/>
          </a:prstGeom>
          <a:noFill/>
          <a:ln>
            <a:noFill/>
          </a:ln>
        </p:spPr>
        <p:txBody>
          <a:bodyPr spcFirstLastPara="1" wrap="square" lIns="0" tIns="0" rIns="0" bIns="0" anchor="ctr" anchorCtr="0">
            <a:noAutofit/>
          </a:bodyPr>
          <a:lstStyle/>
          <a:p>
            <a:pPr marL="0" lvl="0" indent="0" algn="l" rtl="0">
              <a:lnSpc>
                <a:spcPct val="125000"/>
              </a:lnSpc>
              <a:spcBef>
                <a:spcPts val="0"/>
              </a:spcBef>
              <a:spcAft>
                <a:spcPts val="0"/>
              </a:spcAft>
              <a:buSzPts val="800"/>
              <a:buNone/>
            </a:pPr>
            <a:fld id="{00000000-1234-1234-1234-123412341234}" type="slidenum">
              <a:rPr lang="en-US"/>
              <a:t>20</a:t>
            </a:fld>
            <a:endParaRPr/>
          </a:p>
        </p:txBody>
      </p:sp>
      <p:graphicFrame>
        <p:nvGraphicFramePr>
          <p:cNvPr id="279" name="Google Shape;279;p37"/>
          <p:cNvGraphicFramePr/>
          <p:nvPr>
            <p:extLst>
              <p:ext uri="{D42A27DB-BD31-4B8C-83A1-F6EECF244321}">
                <p14:modId xmlns:p14="http://schemas.microsoft.com/office/powerpoint/2010/main" val="3630191292"/>
              </p:ext>
            </p:extLst>
          </p:nvPr>
        </p:nvGraphicFramePr>
        <p:xfrm>
          <a:off x="457195" y="3942019"/>
          <a:ext cx="5450900" cy="490000"/>
        </p:xfrm>
        <a:graphic>
          <a:graphicData uri="http://schemas.openxmlformats.org/drawingml/2006/table">
            <a:tbl>
              <a:tblPr>
                <a:noFill/>
                <a:tableStyleId>{144C0A18-3FF9-47A1-BDCB-06B533E131A7}</a:tableStyleId>
              </a:tblPr>
              <a:tblGrid>
                <a:gridCol w="389350">
                  <a:extLst>
                    <a:ext uri="{9D8B030D-6E8A-4147-A177-3AD203B41FA5}">
                      <a16:colId xmlns:a16="http://schemas.microsoft.com/office/drawing/2014/main" val="20000"/>
                    </a:ext>
                  </a:extLst>
                </a:gridCol>
                <a:gridCol w="389350">
                  <a:extLst>
                    <a:ext uri="{9D8B030D-6E8A-4147-A177-3AD203B41FA5}">
                      <a16:colId xmlns:a16="http://schemas.microsoft.com/office/drawing/2014/main" val="20001"/>
                    </a:ext>
                  </a:extLst>
                </a:gridCol>
                <a:gridCol w="389350">
                  <a:extLst>
                    <a:ext uri="{9D8B030D-6E8A-4147-A177-3AD203B41FA5}">
                      <a16:colId xmlns:a16="http://schemas.microsoft.com/office/drawing/2014/main" val="20002"/>
                    </a:ext>
                  </a:extLst>
                </a:gridCol>
                <a:gridCol w="389350">
                  <a:extLst>
                    <a:ext uri="{9D8B030D-6E8A-4147-A177-3AD203B41FA5}">
                      <a16:colId xmlns:a16="http://schemas.microsoft.com/office/drawing/2014/main" val="20003"/>
                    </a:ext>
                  </a:extLst>
                </a:gridCol>
                <a:gridCol w="389350">
                  <a:extLst>
                    <a:ext uri="{9D8B030D-6E8A-4147-A177-3AD203B41FA5}">
                      <a16:colId xmlns:a16="http://schemas.microsoft.com/office/drawing/2014/main" val="20004"/>
                    </a:ext>
                  </a:extLst>
                </a:gridCol>
                <a:gridCol w="389350">
                  <a:extLst>
                    <a:ext uri="{9D8B030D-6E8A-4147-A177-3AD203B41FA5}">
                      <a16:colId xmlns:a16="http://schemas.microsoft.com/office/drawing/2014/main" val="20005"/>
                    </a:ext>
                  </a:extLst>
                </a:gridCol>
                <a:gridCol w="389350">
                  <a:extLst>
                    <a:ext uri="{9D8B030D-6E8A-4147-A177-3AD203B41FA5}">
                      <a16:colId xmlns:a16="http://schemas.microsoft.com/office/drawing/2014/main" val="20006"/>
                    </a:ext>
                  </a:extLst>
                </a:gridCol>
                <a:gridCol w="389350">
                  <a:extLst>
                    <a:ext uri="{9D8B030D-6E8A-4147-A177-3AD203B41FA5}">
                      <a16:colId xmlns:a16="http://schemas.microsoft.com/office/drawing/2014/main" val="20007"/>
                    </a:ext>
                  </a:extLst>
                </a:gridCol>
                <a:gridCol w="389350">
                  <a:extLst>
                    <a:ext uri="{9D8B030D-6E8A-4147-A177-3AD203B41FA5}">
                      <a16:colId xmlns:a16="http://schemas.microsoft.com/office/drawing/2014/main" val="20008"/>
                    </a:ext>
                  </a:extLst>
                </a:gridCol>
                <a:gridCol w="389350">
                  <a:extLst>
                    <a:ext uri="{9D8B030D-6E8A-4147-A177-3AD203B41FA5}">
                      <a16:colId xmlns:a16="http://schemas.microsoft.com/office/drawing/2014/main" val="20009"/>
                    </a:ext>
                  </a:extLst>
                </a:gridCol>
                <a:gridCol w="389350">
                  <a:extLst>
                    <a:ext uri="{9D8B030D-6E8A-4147-A177-3AD203B41FA5}">
                      <a16:colId xmlns:a16="http://schemas.microsoft.com/office/drawing/2014/main" val="20010"/>
                    </a:ext>
                  </a:extLst>
                </a:gridCol>
                <a:gridCol w="389350">
                  <a:extLst>
                    <a:ext uri="{9D8B030D-6E8A-4147-A177-3AD203B41FA5}">
                      <a16:colId xmlns:a16="http://schemas.microsoft.com/office/drawing/2014/main" val="20011"/>
                    </a:ext>
                  </a:extLst>
                </a:gridCol>
                <a:gridCol w="389350">
                  <a:extLst>
                    <a:ext uri="{9D8B030D-6E8A-4147-A177-3AD203B41FA5}">
                      <a16:colId xmlns:a16="http://schemas.microsoft.com/office/drawing/2014/main" val="20012"/>
                    </a:ext>
                  </a:extLst>
                </a:gridCol>
                <a:gridCol w="389350">
                  <a:extLst>
                    <a:ext uri="{9D8B030D-6E8A-4147-A177-3AD203B41FA5}">
                      <a16:colId xmlns:a16="http://schemas.microsoft.com/office/drawing/2014/main" val="20013"/>
                    </a:ext>
                  </a:extLst>
                </a:gridCol>
              </a:tblGrid>
              <a:tr h="490000">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1%</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2%</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3%</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4%</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5%</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6%</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7%</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8%</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9%</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10%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11%</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12%</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13%</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0"/>
                  </a:ext>
                </a:extLst>
              </a:tr>
            </a:tbl>
          </a:graphicData>
        </a:graphic>
      </p:graphicFrame>
      <p:grpSp>
        <p:nvGrpSpPr>
          <p:cNvPr id="280" name="Google Shape;280;p37"/>
          <p:cNvGrpSpPr/>
          <p:nvPr/>
        </p:nvGrpSpPr>
        <p:grpSpPr>
          <a:xfrm>
            <a:off x="457199" y="3690156"/>
            <a:ext cx="5308127" cy="182880"/>
            <a:chOff x="2420471" y="3993296"/>
            <a:chExt cx="5308127" cy="182880"/>
          </a:xfrm>
        </p:grpSpPr>
        <p:cxnSp>
          <p:nvCxnSpPr>
            <p:cNvPr id="281" name="Google Shape;281;p37"/>
            <p:cNvCxnSpPr/>
            <p:nvPr/>
          </p:nvCxnSpPr>
          <p:spPr>
            <a:xfrm>
              <a:off x="2420471" y="4084736"/>
              <a:ext cx="5308127" cy="0"/>
            </a:xfrm>
            <a:prstGeom prst="straightConnector1">
              <a:avLst/>
            </a:prstGeom>
            <a:noFill/>
            <a:ln w="19050" cap="flat" cmpd="sng">
              <a:solidFill>
                <a:schemeClr val="bg1"/>
              </a:solidFill>
              <a:prstDash val="solid"/>
              <a:round/>
              <a:headEnd type="none" w="sm" len="sm"/>
              <a:tailEnd type="none" w="sm" len="sm"/>
            </a:ln>
          </p:spPr>
        </p:cxnSp>
        <p:sp>
          <p:nvSpPr>
            <p:cNvPr id="282" name="Google Shape;282;p37"/>
            <p:cNvSpPr/>
            <p:nvPr/>
          </p:nvSpPr>
          <p:spPr>
            <a:xfrm>
              <a:off x="5145854" y="3993296"/>
              <a:ext cx="1828981" cy="182880"/>
            </a:xfrm>
            <a:prstGeom prst="roundRect">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pSp>
      <p:grpSp>
        <p:nvGrpSpPr>
          <p:cNvPr id="283" name="Google Shape;283;p37"/>
          <p:cNvGrpSpPr/>
          <p:nvPr/>
        </p:nvGrpSpPr>
        <p:grpSpPr>
          <a:xfrm>
            <a:off x="3290424" y="2894222"/>
            <a:ext cx="1613295" cy="661318"/>
            <a:chOff x="6604287" y="2978684"/>
            <a:chExt cx="1794337" cy="661318"/>
          </a:xfrm>
        </p:grpSpPr>
        <p:sp>
          <p:nvSpPr>
            <p:cNvPr id="284" name="Google Shape;284;p37"/>
            <p:cNvSpPr/>
            <p:nvPr/>
          </p:nvSpPr>
          <p:spPr>
            <a:xfrm>
              <a:off x="6945039" y="2978684"/>
              <a:ext cx="1112833" cy="450316"/>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2800" b="1" i="0" u="none" strike="noStrike" cap="none">
                  <a:solidFill>
                    <a:schemeClr val="lt1"/>
                  </a:solidFill>
                  <a:latin typeface="Montserrat"/>
                  <a:ea typeface="Montserrat"/>
                  <a:cs typeface="Montserrat"/>
                  <a:sym typeface="Montserrat"/>
                </a:rPr>
                <a:t>7-11%</a:t>
              </a:r>
              <a:endParaRPr sz="1050" b="0" i="0" u="none" strike="noStrike" cap="none">
                <a:solidFill>
                  <a:schemeClr val="lt1"/>
                </a:solidFill>
                <a:latin typeface="Arial"/>
                <a:ea typeface="Arial"/>
                <a:cs typeface="Arial"/>
                <a:sym typeface="Arial"/>
              </a:endParaRPr>
            </a:p>
          </p:txBody>
        </p:sp>
        <p:sp>
          <p:nvSpPr>
            <p:cNvPr id="285" name="Google Shape;285;p37"/>
            <p:cNvSpPr/>
            <p:nvPr/>
          </p:nvSpPr>
          <p:spPr>
            <a:xfrm>
              <a:off x="6604287" y="3424599"/>
              <a:ext cx="1794337" cy="215403"/>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800" b="0" i="0" u="none" strike="noStrike" cap="none">
                  <a:solidFill>
                    <a:schemeClr val="lt1"/>
                  </a:solidFill>
                  <a:latin typeface="Lato"/>
                  <a:ea typeface="Lato"/>
                  <a:cs typeface="Lato"/>
                  <a:sym typeface="Lato"/>
                </a:rPr>
                <a:t>Annual gross profit (starting year 1)</a:t>
              </a:r>
              <a:endParaRPr sz="700" b="0" i="0" u="none" strike="noStrike" cap="none">
                <a:solidFill>
                  <a:schemeClr val="lt1"/>
                </a:solidFill>
                <a:latin typeface="Lato"/>
                <a:ea typeface="Lato"/>
                <a:cs typeface="Lato"/>
                <a:sym typeface="Lato"/>
              </a:endParaRPr>
            </a:p>
          </p:txBody>
        </p:sp>
      </p:grpSp>
      <p:pic>
        <p:nvPicPr>
          <p:cNvPr id="286" name="Google Shape;286;p37"/>
          <p:cNvPicPr preferRelativeResize="0"/>
          <p:nvPr/>
        </p:nvPicPr>
        <p:blipFill rotWithShape="1">
          <a:blip r:embed="rId5">
            <a:alphaModFix/>
          </a:blip>
          <a:srcRect/>
          <a:stretch/>
        </p:blipFill>
        <p:spPr>
          <a:xfrm>
            <a:off x="10841613" y="6000406"/>
            <a:ext cx="994117" cy="484632"/>
          </a:xfrm>
          <a:prstGeom prst="rect">
            <a:avLst/>
          </a:prstGeom>
          <a:noFill/>
          <a:ln>
            <a:noFill/>
          </a:ln>
        </p:spPr>
      </p:pic>
      <p:sp>
        <p:nvSpPr>
          <p:cNvPr id="287" name="Google Shape;287;p37"/>
          <p:cNvSpPr/>
          <p:nvPr/>
        </p:nvSpPr>
        <p:spPr>
          <a:xfrm>
            <a:off x="572594" y="1737360"/>
            <a:ext cx="5463903" cy="628369"/>
          </a:xfrm>
          <a:prstGeom prst="rect">
            <a:avLst/>
          </a:prstGeom>
          <a:noFill/>
          <a:ln>
            <a:noFill/>
          </a:ln>
        </p:spPr>
        <p:txBody>
          <a:bodyPr spcFirstLastPara="1" wrap="square" lIns="0" tIns="0" rIns="0" bIns="45700" anchor="t" anchorCtr="0">
            <a:noAutofit/>
          </a:bodyPr>
          <a:lstStyle/>
          <a:p>
            <a:pPr marL="0" marR="0" lvl="0" indent="0" algn="l" rtl="0">
              <a:lnSpc>
                <a:spcPct val="153000"/>
              </a:lnSpc>
              <a:spcBef>
                <a:spcPts val="0"/>
              </a:spcBef>
              <a:spcAft>
                <a:spcPts val="0"/>
              </a:spcAft>
              <a:buClr>
                <a:srgbClr val="000000"/>
              </a:buClr>
              <a:buSzPts val="1200"/>
              <a:buFont typeface="Arial"/>
              <a:buNone/>
            </a:pPr>
            <a:r>
              <a:rPr lang="en-US" sz="1200" b="0" i="0" u="none" strike="noStrike" cap="none" dirty="0">
                <a:solidFill>
                  <a:schemeClr val="lt1"/>
                </a:solidFill>
                <a:latin typeface="Montserrat"/>
                <a:ea typeface="Montserrat"/>
                <a:cs typeface="Montserrat"/>
                <a:sym typeface="Montserrat"/>
              </a:rPr>
              <a:t>The Rincon Multifamily Fund II performance targets are based</a:t>
            </a:r>
            <a:br>
              <a:rPr lang="en-US" sz="1200" b="0" i="0" u="none" strike="noStrike" cap="none" dirty="0">
                <a:solidFill>
                  <a:schemeClr val="lt1"/>
                </a:solidFill>
                <a:latin typeface="Montserrat"/>
                <a:ea typeface="Montserrat"/>
                <a:cs typeface="Montserrat"/>
                <a:sym typeface="Montserrat"/>
              </a:rPr>
            </a:br>
            <a:r>
              <a:rPr lang="en-US" sz="1200" b="0" i="0" u="none" strike="noStrike" cap="none" dirty="0">
                <a:solidFill>
                  <a:schemeClr val="lt1"/>
                </a:solidFill>
                <a:latin typeface="Montserrat"/>
                <a:ea typeface="Montserrat"/>
                <a:cs typeface="Montserrat"/>
                <a:sym typeface="Montserrat"/>
              </a:rPr>
              <a:t>upon performance projections for the </a:t>
            </a:r>
            <a:r>
              <a:rPr lang="en-US" sz="1200" b="1" i="0" u="none" strike="noStrike" cap="none" dirty="0">
                <a:solidFill>
                  <a:schemeClr val="bg1"/>
                </a:solidFill>
                <a:latin typeface="Montserrat SemiBold"/>
                <a:ea typeface="Montserrat SemiBold"/>
                <a:cs typeface="Montserrat SemiBold"/>
                <a:sym typeface="Montserrat SemiBold"/>
              </a:rPr>
              <a:t>two real estate asset classes</a:t>
            </a:r>
            <a:br>
              <a:rPr lang="en-US" sz="1200" b="1" i="0" u="none" strike="noStrike" cap="none" dirty="0">
                <a:solidFill>
                  <a:schemeClr val="lt1"/>
                </a:solidFill>
                <a:latin typeface="Montserrat SemiBold"/>
                <a:ea typeface="Montserrat SemiBold"/>
                <a:cs typeface="Montserrat SemiBold"/>
                <a:sym typeface="Montserrat SemiBold"/>
              </a:rPr>
            </a:br>
            <a:r>
              <a:rPr lang="en-US" sz="1200" b="0" i="0" u="none" strike="noStrike" cap="none" dirty="0">
                <a:solidFill>
                  <a:schemeClr val="lt1"/>
                </a:solidFill>
                <a:latin typeface="Montserrat"/>
                <a:ea typeface="Montserrat"/>
                <a:cs typeface="Montserrat"/>
                <a:sym typeface="Montserrat"/>
              </a:rPr>
              <a:t>in its portfolio.</a:t>
            </a:r>
            <a:endParaRPr sz="1100" b="0" i="0" u="none" strike="noStrike" cap="none" dirty="0">
              <a:solidFill>
                <a:schemeClr val="lt1"/>
              </a:solidFill>
              <a:latin typeface="Montserrat"/>
              <a:ea typeface="Montserrat"/>
              <a:cs typeface="Montserrat"/>
              <a:sym typeface="Montserrat"/>
            </a:endParaRPr>
          </a:p>
        </p:txBody>
      </p:sp>
      <p:sp>
        <p:nvSpPr>
          <p:cNvPr id="289" name="Google Shape;289;p37"/>
          <p:cNvSpPr txBox="1"/>
          <p:nvPr/>
        </p:nvSpPr>
        <p:spPr>
          <a:xfrm>
            <a:off x="548640" y="6400800"/>
            <a:ext cx="722839"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lt1"/>
                </a:solidFill>
                <a:latin typeface="Montserrat Light"/>
                <a:ea typeface="Montserrat Light"/>
                <a:cs typeface="Montserrat Light"/>
                <a:sym typeface="Montserrat Light"/>
              </a:rPr>
              <a:t>20</a:t>
            </a:fld>
            <a:endParaRPr sz="800" b="0" i="0" u="none" strike="noStrike" cap="none">
              <a:solidFill>
                <a:schemeClr val="lt1"/>
              </a:solidFill>
              <a:latin typeface="Montserrat Light"/>
              <a:ea typeface="Montserrat Light"/>
              <a:cs typeface="Montserrat Light"/>
              <a:sym typeface="Montserrat Light"/>
            </a:endParaRPr>
          </a:p>
        </p:txBody>
      </p:sp>
      <p:sp>
        <p:nvSpPr>
          <p:cNvPr id="290" name="Google Shape;290;p37"/>
          <p:cNvSpPr txBox="1"/>
          <p:nvPr/>
        </p:nvSpPr>
        <p:spPr>
          <a:xfrm>
            <a:off x="731520" y="6400800"/>
            <a:ext cx="6180375"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RINCONPARTNERS.COM  •  © 2025 RINCON PARTNERS, LLC</a:t>
            </a:r>
            <a:endParaRPr sz="1400" b="0" i="0" u="none" strike="noStrike" cap="none" dirty="0">
              <a:solidFill>
                <a:schemeClr val="lt1"/>
              </a:solidFill>
              <a:latin typeface="Arial"/>
              <a:ea typeface="Arial"/>
              <a:cs typeface="Arial"/>
              <a:sym typeface="Arial"/>
            </a:endParaRPr>
          </a:p>
        </p:txBody>
      </p:sp>
      <p:sp>
        <p:nvSpPr>
          <p:cNvPr id="2" name="Google Shape;111;p31">
            <a:extLst>
              <a:ext uri="{FF2B5EF4-FFF2-40B4-BE49-F238E27FC236}">
                <a16:creationId xmlns:a16="http://schemas.microsoft.com/office/drawing/2014/main" id="{0FE96E65-9E09-1F86-4F68-D83D305A3D34}"/>
              </a:ext>
            </a:extLst>
          </p:cNvPr>
          <p:cNvSpPr txBox="1"/>
          <p:nvPr/>
        </p:nvSpPr>
        <p:spPr>
          <a:xfrm>
            <a:off x="572594" y="731520"/>
            <a:ext cx="4856480" cy="48044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2400"/>
              <a:buFont typeface="Montserrat SemiBold"/>
              <a:buNone/>
            </a:pPr>
            <a:r>
              <a:rPr lang="en-US" sz="2800" b="1" i="0" u="none" strike="noStrike" cap="none" dirty="0">
                <a:solidFill>
                  <a:schemeClr val="lt1"/>
                </a:solidFill>
                <a:latin typeface="Montserrat SemiBold"/>
                <a:ea typeface="Montserrat SemiBold"/>
                <a:cs typeface="Montserrat SemiBold"/>
                <a:sym typeface="Montserrat SemiBold"/>
              </a:rPr>
              <a:t>Target Performance:</a:t>
            </a:r>
            <a:br>
              <a:rPr lang="en-US" sz="2800" b="1" i="0" u="none" strike="noStrike" cap="none" dirty="0">
                <a:solidFill>
                  <a:schemeClr val="lt1"/>
                </a:solidFill>
                <a:latin typeface="Montserrat SemiBold"/>
                <a:ea typeface="Montserrat SemiBold"/>
                <a:cs typeface="Montserrat SemiBold"/>
                <a:sym typeface="Montserrat SemiBold"/>
              </a:rPr>
            </a:br>
            <a:r>
              <a:rPr lang="en-US" sz="2800" b="1" i="0" u="none" strike="noStrike" cap="none" dirty="0">
                <a:solidFill>
                  <a:schemeClr val="lt1"/>
                </a:solidFill>
                <a:latin typeface="Montserrat SemiBold"/>
                <a:ea typeface="Montserrat SemiBold"/>
                <a:cs typeface="Montserrat SemiBold"/>
                <a:sym typeface="Montserrat SemiBold"/>
              </a:rPr>
              <a:t>Core Plus</a:t>
            </a:r>
            <a:endParaRPr sz="1600" b="0" i="0" u="none" strike="noStrike" cap="none" dirty="0">
              <a:solidFill>
                <a:schemeClr val="lt1"/>
              </a:solidFill>
              <a:latin typeface="Arial"/>
              <a:ea typeface="Arial"/>
              <a:cs typeface="Arial"/>
              <a:sym typeface="Arial"/>
            </a:endParaRPr>
          </a:p>
        </p:txBody>
      </p:sp>
      <p:grpSp>
        <p:nvGrpSpPr>
          <p:cNvPr id="10" name="Google Shape;221;p34">
            <a:extLst>
              <a:ext uri="{FF2B5EF4-FFF2-40B4-BE49-F238E27FC236}">
                <a16:creationId xmlns:a16="http://schemas.microsoft.com/office/drawing/2014/main" id="{E96F226F-2297-ECC7-C28B-8DB05D0B3FA6}"/>
              </a:ext>
            </a:extLst>
          </p:cNvPr>
          <p:cNvGrpSpPr/>
          <p:nvPr/>
        </p:nvGrpSpPr>
        <p:grpSpPr>
          <a:xfrm>
            <a:off x="6949440" y="5486400"/>
            <a:ext cx="2494075" cy="613251"/>
            <a:chOff x="1063404" y="5207777"/>
            <a:chExt cx="2494075" cy="613251"/>
          </a:xfrm>
        </p:grpSpPr>
        <p:sp>
          <p:nvSpPr>
            <p:cNvPr id="11" name="Google Shape;222;p34">
              <a:extLst>
                <a:ext uri="{FF2B5EF4-FFF2-40B4-BE49-F238E27FC236}">
                  <a16:creationId xmlns:a16="http://schemas.microsoft.com/office/drawing/2014/main" id="{31452F6A-A64B-5601-BAFB-8A31BBDA9FDE}"/>
                </a:ext>
              </a:extLst>
            </p:cNvPr>
            <p:cNvSpPr/>
            <p:nvPr/>
          </p:nvSpPr>
          <p:spPr>
            <a:xfrm>
              <a:off x="1063404" y="5207777"/>
              <a:ext cx="2494075" cy="265174"/>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1000" b="1" i="0" u="none" strike="noStrike" cap="none" dirty="0">
                  <a:solidFill>
                    <a:schemeClr val="lt1"/>
                  </a:solidFill>
                  <a:latin typeface="Montserrat SemiBold"/>
                  <a:ea typeface="Montserrat SemiBold"/>
                  <a:cs typeface="Montserrat SemiBold"/>
                  <a:sym typeface="Montserrat SemiBold"/>
                </a:rPr>
                <a:t>ASPECT on the RIVER</a:t>
              </a:r>
              <a:endParaRPr dirty="0"/>
            </a:p>
          </p:txBody>
        </p:sp>
        <p:cxnSp>
          <p:nvCxnSpPr>
            <p:cNvPr id="12" name="Google Shape;223;p34">
              <a:extLst>
                <a:ext uri="{FF2B5EF4-FFF2-40B4-BE49-F238E27FC236}">
                  <a16:creationId xmlns:a16="http://schemas.microsoft.com/office/drawing/2014/main" id="{C08F56EF-5256-3821-ABE2-5FFAB6C9C5EB}"/>
                </a:ext>
              </a:extLst>
            </p:cNvPr>
            <p:cNvCxnSpPr/>
            <p:nvPr/>
          </p:nvCxnSpPr>
          <p:spPr>
            <a:xfrm>
              <a:off x="1063404" y="5472953"/>
              <a:ext cx="2286000" cy="0"/>
            </a:xfrm>
            <a:prstGeom prst="straightConnector1">
              <a:avLst/>
            </a:prstGeom>
            <a:noFill/>
            <a:ln w="9525" cap="flat" cmpd="sng">
              <a:solidFill>
                <a:schemeClr val="lt1"/>
              </a:solidFill>
              <a:prstDash val="solid"/>
              <a:round/>
              <a:headEnd type="none" w="sm" len="sm"/>
              <a:tailEnd type="none" w="sm" len="sm"/>
            </a:ln>
          </p:spPr>
        </p:cxnSp>
        <p:sp>
          <p:nvSpPr>
            <p:cNvPr id="13" name="Google Shape;224;p34">
              <a:extLst>
                <a:ext uri="{FF2B5EF4-FFF2-40B4-BE49-F238E27FC236}">
                  <a16:creationId xmlns:a16="http://schemas.microsoft.com/office/drawing/2014/main" id="{0A269321-6620-3389-8FC0-BADCB26BDD0A}"/>
                </a:ext>
              </a:extLst>
            </p:cNvPr>
            <p:cNvSpPr/>
            <p:nvPr/>
          </p:nvSpPr>
          <p:spPr>
            <a:xfrm>
              <a:off x="1523664" y="5513292"/>
              <a:ext cx="1825740" cy="307736"/>
            </a:xfrm>
            <a:prstGeom prst="rect">
              <a:avLst/>
            </a:prstGeom>
            <a:noFill/>
            <a:ln>
              <a:noFill/>
            </a:ln>
          </p:spPr>
          <p:txBody>
            <a:bodyPr spcFirstLastPara="1" wrap="square" lIns="0" tIns="45700" rIns="0" bIns="45700" anchor="t" anchorCtr="0">
              <a:noAutofit/>
            </a:bodyPr>
            <a:lstStyle/>
            <a:p>
              <a:pPr marL="0" marR="0" lvl="0" indent="0" algn="r" rtl="0">
                <a:lnSpc>
                  <a:spcPct val="100000"/>
                </a:lnSpc>
                <a:spcBef>
                  <a:spcPts val="0"/>
                </a:spcBef>
                <a:spcAft>
                  <a:spcPts val="0"/>
                </a:spcAft>
                <a:buClr>
                  <a:srgbClr val="000000"/>
                </a:buClr>
                <a:buSzPts val="700"/>
                <a:buFont typeface="Arial"/>
                <a:buNone/>
              </a:pPr>
              <a:r>
                <a:rPr lang="en-US" sz="1000" b="1" i="0" u="none" strike="noStrike" cap="none" dirty="0">
                  <a:solidFill>
                    <a:schemeClr val="lt1"/>
                  </a:solidFill>
                  <a:latin typeface="Montserrat SemiBold"/>
                  <a:ea typeface="Montserrat SemiBold"/>
                  <a:cs typeface="Montserrat SemiBold"/>
                  <a:sym typeface="Montserrat SemiBold"/>
                </a:rPr>
                <a:t>Canton, GA</a:t>
              </a:r>
              <a:endParaRPr sz="2000" b="1" i="0" u="none" strike="noStrike" cap="none" dirty="0">
                <a:solidFill>
                  <a:schemeClr val="lt1"/>
                </a:solidFill>
                <a:latin typeface="Montserrat SemiBold"/>
                <a:ea typeface="Montserrat SemiBold"/>
                <a:cs typeface="Montserrat SemiBold"/>
                <a:sym typeface="Montserrat SemiBold"/>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8"/>
          <p:cNvPicPr preferRelativeResize="0"/>
          <p:nvPr/>
        </p:nvPicPr>
        <p:blipFill rotWithShape="1">
          <a:blip r:embed="rId3"/>
          <a:srcRect l="-40949" t="1205" r="12954" b="2827"/>
          <a:stretch/>
        </p:blipFill>
        <p:spPr>
          <a:xfrm>
            <a:off x="-3486" y="0"/>
            <a:ext cx="12195486" cy="6858000"/>
          </a:xfrm>
          <a:prstGeom prst="rect">
            <a:avLst/>
          </a:prstGeom>
          <a:noFill/>
          <a:ln>
            <a:noFill/>
          </a:ln>
        </p:spPr>
      </p:pic>
      <p:sp>
        <p:nvSpPr>
          <p:cNvPr id="300" name="Google Shape;300;p38"/>
          <p:cNvSpPr/>
          <p:nvPr/>
        </p:nvSpPr>
        <p:spPr>
          <a:xfrm>
            <a:off x="-5968" y="2980393"/>
            <a:ext cx="12195486" cy="3886200"/>
          </a:xfrm>
          <a:prstGeom prst="rect">
            <a:avLst/>
          </a:prstGeom>
          <a:gradFill>
            <a:gsLst>
              <a:gs pos="0">
                <a:srgbClr val="000000">
                  <a:alpha val="0"/>
                </a:srgbClr>
              </a:gs>
              <a:gs pos="100000">
                <a:srgbClr val="000000">
                  <a:alpha val="24948"/>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107;p31">
            <a:extLst>
              <a:ext uri="{FF2B5EF4-FFF2-40B4-BE49-F238E27FC236}">
                <a16:creationId xmlns:a16="http://schemas.microsoft.com/office/drawing/2014/main" id="{2F097A96-B2AB-AC04-11F9-709919A89A97}"/>
              </a:ext>
            </a:extLst>
          </p:cNvPr>
          <p:cNvSpPr/>
          <p:nvPr/>
        </p:nvSpPr>
        <p:spPr>
          <a:xfrm>
            <a:off x="-3479" y="0"/>
            <a:ext cx="6554211" cy="6857991"/>
          </a:xfrm>
          <a:prstGeom prst="rect">
            <a:avLst/>
          </a:prstGeom>
          <a:solidFill>
            <a:schemeClr val="accent1"/>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6" name="Google Shape;117;p31">
            <a:extLst>
              <a:ext uri="{FF2B5EF4-FFF2-40B4-BE49-F238E27FC236}">
                <a16:creationId xmlns:a16="http://schemas.microsoft.com/office/drawing/2014/main" id="{57EA95DA-2532-F2D7-39B4-FE12005DD06F}"/>
              </a:ext>
            </a:extLst>
          </p:cNvPr>
          <p:cNvPicPr preferRelativeResize="0"/>
          <p:nvPr/>
        </p:nvPicPr>
        <p:blipFill rotWithShape="1">
          <a:blip r:embed="rId4">
            <a:alphaModFix amt="25000"/>
          </a:blip>
          <a:srcRect l="45649" t="2094" r="50794" b="242"/>
          <a:stretch/>
        </p:blipFill>
        <p:spPr>
          <a:xfrm>
            <a:off x="6118570" y="19"/>
            <a:ext cx="443016" cy="6857981"/>
          </a:xfrm>
          <a:prstGeom prst="rect">
            <a:avLst/>
          </a:prstGeom>
          <a:noFill/>
          <a:ln>
            <a:noFill/>
          </a:ln>
        </p:spPr>
      </p:pic>
      <p:sp>
        <p:nvSpPr>
          <p:cNvPr id="303" name="Google Shape;303;p38"/>
          <p:cNvSpPr txBox="1">
            <a:spLocks noGrp="1"/>
          </p:cNvSpPr>
          <p:nvPr>
            <p:ph type="sldNum" idx="12"/>
          </p:nvPr>
        </p:nvSpPr>
        <p:spPr>
          <a:xfrm>
            <a:off x="340565" y="6400800"/>
            <a:ext cx="722839" cy="192024"/>
          </a:xfrm>
          <a:prstGeom prst="rect">
            <a:avLst/>
          </a:prstGeom>
          <a:noFill/>
          <a:ln>
            <a:noFill/>
          </a:ln>
        </p:spPr>
        <p:txBody>
          <a:bodyPr spcFirstLastPara="1" wrap="square" lIns="0" tIns="0" rIns="0" bIns="0" anchor="ctr" anchorCtr="0">
            <a:noAutofit/>
          </a:bodyPr>
          <a:lstStyle/>
          <a:p>
            <a:pPr marL="0" lvl="0" indent="0" algn="l" rtl="0">
              <a:lnSpc>
                <a:spcPct val="125000"/>
              </a:lnSpc>
              <a:spcBef>
                <a:spcPts val="0"/>
              </a:spcBef>
              <a:spcAft>
                <a:spcPts val="0"/>
              </a:spcAft>
              <a:buSzPts val="800"/>
              <a:buNone/>
            </a:pPr>
            <a:fld id="{00000000-1234-1234-1234-123412341234}" type="slidenum">
              <a:rPr lang="en-US"/>
              <a:t>21</a:t>
            </a:fld>
            <a:endParaRPr/>
          </a:p>
        </p:txBody>
      </p:sp>
      <p:graphicFrame>
        <p:nvGraphicFramePr>
          <p:cNvPr id="304" name="Google Shape;304;p38"/>
          <p:cNvGraphicFramePr/>
          <p:nvPr>
            <p:extLst>
              <p:ext uri="{D42A27DB-BD31-4B8C-83A1-F6EECF244321}">
                <p14:modId xmlns:p14="http://schemas.microsoft.com/office/powerpoint/2010/main" val="765787958"/>
              </p:ext>
            </p:extLst>
          </p:nvPr>
        </p:nvGraphicFramePr>
        <p:xfrm>
          <a:off x="457195" y="3942019"/>
          <a:ext cx="5450625" cy="490000"/>
        </p:xfrm>
        <a:graphic>
          <a:graphicData uri="http://schemas.openxmlformats.org/drawingml/2006/table">
            <a:tbl>
              <a:tblPr>
                <a:noFill/>
                <a:tableStyleId>{144C0A18-3FF9-47A1-BDCB-06B533E131A7}</a:tableStyleId>
              </a:tblPr>
              <a:tblGrid>
                <a:gridCol w="363375">
                  <a:extLst>
                    <a:ext uri="{9D8B030D-6E8A-4147-A177-3AD203B41FA5}">
                      <a16:colId xmlns:a16="http://schemas.microsoft.com/office/drawing/2014/main" val="20000"/>
                    </a:ext>
                  </a:extLst>
                </a:gridCol>
                <a:gridCol w="363375">
                  <a:extLst>
                    <a:ext uri="{9D8B030D-6E8A-4147-A177-3AD203B41FA5}">
                      <a16:colId xmlns:a16="http://schemas.microsoft.com/office/drawing/2014/main" val="20001"/>
                    </a:ext>
                  </a:extLst>
                </a:gridCol>
                <a:gridCol w="363375">
                  <a:extLst>
                    <a:ext uri="{9D8B030D-6E8A-4147-A177-3AD203B41FA5}">
                      <a16:colId xmlns:a16="http://schemas.microsoft.com/office/drawing/2014/main" val="20002"/>
                    </a:ext>
                  </a:extLst>
                </a:gridCol>
                <a:gridCol w="363375">
                  <a:extLst>
                    <a:ext uri="{9D8B030D-6E8A-4147-A177-3AD203B41FA5}">
                      <a16:colId xmlns:a16="http://schemas.microsoft.com/office/drawing/2014/main" val="20003"/>
                    </a:ext>
                  </a:extLst>
                </a:gridCol>
                <a:gridCol w="363375">
                  <a:extLst>
                    <a:ext uri="{9D8B030D-6E8A-4147-A177-3AD203B41FA5}">
                      <a16:colId xmlns:a16="http://schemas.microsoft.com/office/drawing/2014/main" val="20004"/>
                    </a:ext>
                  </a:extLst>
                </a:gridCol>
                <a:gridCol w="363375">
                  <a:extLst>
                    <a:ext uri="{9D8B030D-6E8A-4147-A177-3AD203B41FA5}">
                      <a16:colId xmlns:a16="http://schemas.microsoft.com/office/drawing/2014/main" val="20005"/>
                    </a:ext>
                  </a:extLst>
                </a:gridCol>
                <a:gridCol w="363375">
                  <a:extLst>
                    <a:ext uri="{9D8B030D-6E8A-4147-A177-3AD203B41FA5}">
                      <a16:colId xmlns:a16="http://schemas.microsoft.com/office/drawing/2014/main" val="20006"/>
                    </a:ext>
                  </a:extLst>
                </a:gridCol>
                <a:gridCol w="363375">
                  <a:extLst>
                    <a:ext uri="{9D8B030D-6E8A-4147-A177-3AD203B41FA5}">
                      <a16:colId xmlns:a16="http://schemas.microsoft.com/office/drawing/2014/main" val="20007"/>
                    </a:ext>
                  </a:extLst>
                </a:gridCol>
                <a:gridCol w="363375">
                  <a:extLst>
                    <a:ext uri="{9D8B030D-6E8A-4147-A177-3AD203B41FA5}">
                      <a16:colId xmlns:a16="http://schemas.microsoft.com/office/drawing/2014/main" val="20008"/>
                    </a:ext>
                  </a:extLst>
                </a:gridCol>
                <a:gridCol w="363375">
                  <a:extLst>
                    <a:ext uri="{9D8B030D-6E8A-4147-A177-3AD203B41FA5}">
                      <a16:colId xmlns:a16="http://schemas.microsoft.com/office/drawing/2014/main" val="20009"/>
                    </a:ext>
                  </a:extLst>
                </a:gridCol>
                <a:gridCol w="363375">
                  <a:extLst>
                    <a:ext uri="{9D8B030D-6E8A-4147-A177-3AD203B41FA5}">
                      <a16:colId xmlns:a16="http://schemas.microsoft.com/office/drawing/2014/main" val="20010"/>
                    </a:ext>
                  </a:extLst>
                </a:gridCol>
                <a:gridCol w="363375">
                  <a:extLst>
                    <a:ext uri="{9D8B030D-6E8A-4147-A177-3AD203B41FA5}">
                      <a16:colId xmlns:a16="http://schemas.microsoft.com/office/drawing/2014/main" val="20011"/>
                    </a:ext>
                  </a:extLst>
                </a:gridCol>
                <a:gridCol w="363375">
                  <a:extLst>
                    <a:ext uri="{9D8B030D-6E8A-4147-A177-3AD203B41FA5}">
                      <a16:colId xmlns:a16="http://schemas.microsoft.com/office/drawing/2014/main" val="20012"/>
                    </a:ext>
                  </a:extLst>
                </a:gridCol>
                <a:gridCol w="363375">
                  <a:extLst>
                    <a:ext uri="{9D8B030D-6E8A-4147-A177-3AD203B41FA5}">
                      <a16:colId xmlns:a16="http://schemas.microsoft.com/office/drawing/2014/main" val="20013"/>
                    </a:ext>
                  </a:extLst>
                </a:gridCol>
                <a:gridCol w="363375">
                  <a:extLst>
                    <a:ext uri="{9D8B030D-6E8A-4147-A177-3AD203B41FA5}">
                      <a16:colId xmlns:a16="http://schemas.microsoft.com/office/drawing/2014/main" val="20014"/>
                    </a:ext>
                  </a:extLst>
                </a:gridCol>
              </a:tblGrid>
              <a:tr h="490000">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1%</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2%</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3%</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4%</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5%</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6%</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7%</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8%</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9%</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10%</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11%</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12%</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13%</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tc>
                  <a:txBody>
                    <a:bodyPr/>
                    <a:lstStyle/>
                    <a:p>
                      <a:pPr marL="0" marR="0" lvl="0" indent="0" algn="l" rtl="0">
                        <a:lnSpc>
                          <a:spcPct val="100000"/>
                        </a:lnSpc>
                        <a:spcBef>
                          <a:spcPts val="0"/>
                        </a:spcBef>
                        <a:spcAft>
                          <a:spcPts val="0"/>
                        </a:spcAft>
                        <a:buNone/>
                      </a:pPr>
                      <a:r>
                        <a:rPr lang="en-US" sz="1000" b="0" i="0" u="none" strike="noStrike" cap="none" dirty="0">
                          <a:solidFill>
                            <a:schemeClr val="lt1"/>
                          </a:solidFill>
                          <a:latin typeface="Lato"/>
                          <a:ea typeface="Lato"/>
                          <a:cs typeface="Lato"/>
                          <a:sym typeface="Lato"/>
                        </a:rPr>
                        <a:t>14%</a:t>
                      </a:r>
                      <a:endParaRPr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0"/>
                  </a:ext>
                </a:extLst>
              </a:tr>
            </a:tbl>
          </a:graphicData>
        </a:graphic>
      </p:graphicFrame>
      <p:grpSp>
        <p:nvGrpSpPr>
          <p:cNvPr id="305" name="Google Shape;305;p38"/>
          <p:cNvGrpSpPr/>
          <p:nvPr/>
        </p:nvGrpSpPr>
        <p:grpSpPr>
          <a:xfrm>
            <a:off x="436400" y="3690156"/>
            <a:ext cx="5328926" cy="182880"/>
            <a:chOff x="2399672" y="3993296"/>
            <a:chExt cx="5328926" cy="182880"/>
          </a:xfrm>
        </p:grpSpPr>
        <p:cxnSp>
          <p:nvCxnSpPr>
            <p:cNvPr id="306" name="Google Shape;306;p38"/>
            <p:cNvCxnSpPr/>
            <p:nvPr/>
          </p:nvCxnSpPr>
          <p:spPr>
            <a:xfrm>
              <a:off x="2420471" y="4084736"/>
              <a:ext cx="5308127" cy="0"/>
            </a:xfrm>
            <a:prstGeom prst="straightConnector1">
              <a:avLst/>
            </a:prstGeom>
            <a:noFill/>
            <a:ln w="19050" cap="flat" cmpd="sng">
              <a:solidFill>
                <a:schemeClr val="bg1"/>
              </a:solidFill>
              <a:prstDash val="solid"/>
              <a:round/>
              <a:headEnd type="none" w="sm" len="sm"/>
              <a:tailEnd type="none" w="sm" len="sm"/>
            </a:ln>
          </p:spPr>
        </p:cxnSp>
        <p:sp>
          <p:nvSpPr>
            <p:cNvPr id="307" name="Google Shape;307;p38"/>
            <p:cNvSpPr/>
            <p:nvPr/>
          </p:nvSpPr>
          <p:spPr>
            <a:xfrm>
              <a:off x="2399672" y="3993296"/>
              <a:ext cx="1907568" cy="182880"/>
            </a:xfrm>
            <a:prstGeom prst="roundRect">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08" name="Google Shape;308;p38"/>
            <p:cNvSpPr/>
            <p:nvPr/>
          </p:nvSpPr>
          <p:spPr>
            <a:xfrm>
              <a:off x="5385727" y="3993296"/>
              <a:ext cx="1554428" cy="182880"/>
            </a:xfrm>
            <a:prstGeom prst="roundRect">
              <a:avLst>
                <a:gd name="adj" fmla="val 50000"/>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309" name="Google Shape;309;p38"/>
          <p:cNvPicPr preferRelativeResize="0"/>
          <p:nvPr/>
        </p:nvPicPr>
        <p:blipFill rotWithShape="1">
          <a:blip r:embed="rId5">
            <a:alphaModFix/>
          </a:blip>
          <a:srcRect/>
          <a:stretch/>
        </p:blipFill>
        <p:spPr>
          <a:xfrm>
            <a:off x="10841613" y="6000406"/>
            <a:ext cx="994117" cy="484632"/>
          </a:xfrm>
          <a:prstGeom prst="rect">
            <a:avLst/>
          </a:prstGeom>
          <a:noFill/>
          <a:ln>
            <a:noFill/>
          </a:ln>
        </p:spPr>
      </p:pic>
      <p:sp>
        <p:nvSpPr>
          <p:cNvPr id="312" name="Google Shape;312;p38"/>
          <p:cNvSpPr txBox="1"/>
          <p:nvPr/>
        </p:nvSpPr>
        <p:spPr>
          <a:xfrm>
            <a:off x="548640" y="6400800"/>
            <a:ext cx="722839"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lt1"/>
                </a:solidFill>
                <a:latin typeface="Montserrat Light"/>
                <a:ea typeface="Montserrat Light"/>
                <a:cs typeface="Montserrat Light"/>
                <a:sym typeface="Montserrat Light"/>
              </a:rPr>
              <a:t>21</a:t>
            </a:fld>
            <a:endParaRPr sz="800" b="0" i="0" u="none" strike="noStrike" cap="none">
              <a:solidFill>
                <a:schemeClr val="lt1"/>
              </a:solidFill>
              <a:latin typeface="Montserrat Light"/>
              <a:ea typeface="Montserrat Light"/>
              <a:cs typeface="Montserrat Light"/>
              <a:sym typeface="Montserrat Light"/>
            </a:endParaRPr>
          </a:p>
        </p:txBody>
      </p:sp>
      <p:sp>
        <p:nvSpPr>
          <p:cNvPr id="313" name="Google Shape;313;p38"/>
          <p:cNvSpPr txBox="1"/>
          <p:nvPr/>
        </p:nvSpPr>
        <p:spPr>
          <a:xfrm>
            <a:off x="731520" y="6400800"/>
            <a:ext cx="6180375"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RINCONPARTNERS.COM  •  © 2025 RINCON PARTNERS, LLC</a:t>
            </a:r>
            <a:endParaRPr sz="1400" b="0" i="0" u="none" strike="noStrike" cap="none" dirty="0">
              <a:solidFill>
                <a:schemeClr val="lt1"/>
              </a:solidFill>
              <a:latin typeface="Arial"/>
              <a:ea typeface="Arial"/>
              <a:cs typeface="Arial"/>
              <a:sym typeface="Arial"/>
            </a:endParaRPr>
          </a:p>
        </p:txBody>
      </p:sp>
      <p:grpSp>
        <p:nvGrpSpPr>
          <p:cNvPr id="318" name="Google Shape;318;p38"/>
          <p:cNvGrpSpPr/>
          <p:nvPr/>
        </p:nvGrpSpPr>
        <p:grpSpPr>
          <a:xfrm>
            <a:off x="487707" y="2894222"/>
            <a:ext cx="1796222" cy="661318"/>
            <a:chOff x="765971" y="3138062"/>
            <a:chExt cx="1796222" cy="661318"/>
          </a:xfrm>
        </p:grpSpPr>
        <p:sp>
          <p:nvSpPr>
            <p:cNvPr id="319" name="Google Shape;319;p38"/>
            <p:cNvSpPr/>
            <p:nvPr/>
          </p:nvSpPr>
          <p:spPr>
            <a:xfrm>
              <a:off x="1168168" y="3138062"/>
              <a:ext cx="991829" cy="626784"/>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2800" b="1" i="0" u="none" strike="noStrike" cap="none">
                  <a:solidFill>
                    <a:schemeClr val="lt1"/>
                  </a:solidFill>
                  <a:latin typeface="Montserrat"/>
                  <a:ea typeface="Montserrat"/>
                  <a:cs typeface="Montserrat"/>
                  <a:sym typeface="Montserrat"/>
                </a:rPr>
                <a:t>0-5%</a:t>
              </a:r>
              <a:endParaRPr sz="2800" b="1" i="0" u="none" strike="noStrike" cap="none">
                <a:solidFill>
                  <a:schemeClr val="lt1"/>
                </a:solidFill>
                <a:latin typeface="Montserrat"/>
                <a:ea typeface="Montserrat"/>
                <a:cs typeface="Montserrat"/>
                <a:sym typeface="Montserrat"/>
              </a:endParaRPr>
            </a:p>
          </p:txBody>
        </p:sp>
        <p:sp>
          <p:nvSpPr>
            <p:cNvPr id="320" name="Google Shape;320;p38"/>
            <p:cNvSpPr/>
            <p:nvPr/>
          </p:nvSpPr>
          <p:spPr>
            <a:xfrm>
              <a:off x="765971" y="3583977"/>
              <a:ext cx="1796222" cy="215403"/>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None/>
              </a:pPr>
              <a:r>
                <a:rPr lang="en-US" sz="800" b="0" i="0" u="none" strike="noStrike" cap="none">
                  <a:solidFill>
                    <a:schemeClr val="lt1"/>
                  </a:solidFill>
                  <a:latin typeface="Lato"/>
                  <a:ea typeface="Lato"/>
                  <a:cs typeface="Lato"/>
                  <a:sym typeface="Lato"/>
                </a:rPr>
                <a:t>Gross profit year 1 (starting year 1)</a:t>
              </a:r>
              <a:endParaRPr sz="800" b="0" i="0" u="none" strike="noStrike" cap="none">
                <a:solidFill>
                  <a:schemeClr val="lt1"/>
                </a:solidFill>
                <a:latin typeface="Lato"/>
                <a:ea typeface="Lato"/>
                <a:cs typeface="Lato"/>
                <a:sym typeface="Lato"/>
              </a:endParaRPr>
            </a:p>
          </p:txBody>
        </p:sp>
      </p:grpSp>
      <p:grpSp>
        <p:nvGrpSpPr>
          <p:cNvPr id="321" name="Google Shape;321;p38"/>
          <p:cNvGrpSpPr/>
          <p:nvPr/>
        </p:nvGrpSpPr>
        <p:grpSpPr>
          <a:xfrm>
            <a:off x="3402737" y="2894222"/>
            <a:ext cx="1796222" cy="661318"/>
            <a:chOff x="638812" y="3138062"/>
            <a:chExt cx="1796222" cy="661318"/>
          </a:xfrm>
        </p:grpSpPr>
        <p:sp>
          <p:nvSpPr>
            <p:cNvPr id="322" name="Google Shape;322;p38"/>
            <p:cNvSpPr/>
            <p:nvPr/>
          </p:nvSpPr>
          <p:spPr>
            <a:xfrm>
              <a:off x="641580" y="3138062"/>
              <a:ext cx="1790687" cy="626784"/>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2800" b="1" i="0" u="none" strike="noStrike" cap="none">
                  <a:solidFill>
                    <a:schemeClr val="lt1"/>
                  </a:solidFill>
                  <a:latin typeface="Montserrat"/>
                  <a:ea typeface="Montserrat"/>
                  <a:cs typeface="Montserrat"/>
                  <a:sym typeface="Montserrat"/>
                </a:rPr>
                <a:t>8-12%</a:t>
              </a:r>
              <a:endParaRPr sz="2800" b="1" i="0" u="none" strike="noStrike" cap="none">
                <a:solidFill>
                  <a:schemeClr val="lt1"/>
                </a:solidFill>
                <a:latin typeface="Montserrat"/>
                <a:ea typeface="Montserrat"/>
                <a:cs typeface="Montserrat"/>
                <a:sym typeface="Montserrat"/>
              </a:endParaRPr>
            </a:p>
          </p:txBody>
        </p:sp>
        <p:sp>
          <p:nvSpPr>
            <p:cNvPr id="323" name="Google Shape;323;p38"/>
            <p:cNvSpPr/>
            <p:nvPr/>
          </p:nvSpPr>
          <p:spPr>
            <a:xfrm>
              <a:off x="638812" y="3583977"/>
              <a:ext cx="1796222" cy="215403"/>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None/>
              </a:pPr>
              <a:r>
                <a:rPr lang="en-US" sz="800" b="0" i="0" u="none" strike="noStrike" cap="none">
                  <a:solidFill>
                    <a:schemeClr val="lt1"/>
                  </a:solidFill>
                  <a:latin typeface="Lato"/>
                  <a:ea typeface="Lato"/>
                  <a:cs typeface="Lato"/>
                  <a:sym typeface="Lato"/>
                </a:rPr>
                <a:t>Annual gross profit thereafter</a:t>
              </a:r>
              <a:endParaRPr sz="800" b="0" i="0" u="none" strike="noStrike" cap="none">
                <a:solidFill>
                  <a:schemeClr val="lt1"/>
                </a:solidFill>
                <a:latin typeface="Lato"/>
                <a:ea typeface="Lato"/>
                <a:cs typeface="Lato"/>
                <a:sym typeface="Lato"/>
              </a:endParaRPr>
            </a:p>
          </p:txBody>
        </p:sp>
      </p:grpSp>
      <p:sp>
        <p:nvSpPr>
          <p:cNvPr id="324" name="Google Shape;324;p38"/>
          <p:cNvSpPr/>
          <p:nvPr/>
        </p:nvSpPr>
        <p:spPr>
          <a:xfrm>
            <a:off x="2171825" y="4636660"/>
            <a:ext cx="1126466"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000" b="0" i="0" u="none" strike="noStrike" cap="none">
                <a:solidFill>
                  <a:schemeClr val="lt1"/>
                </a:solidFill>
                <a:latin typeface="Lato"/>
                <a:ea typeface="Lato"/>
                <a:cs typeface="Lato"/>
                <a:sym typeface="Lato"/>
              </a:rPr>
              <a:t>Target</a:t>
            </a:r>
            <a:br>
              <a:rPr lang="en-US" sz="1000" b="0" i="0" u="none" strike="noStrike" cap="none">
                <a:solidFill>
                  <a:schemeClr val="lt1"/>
                </a:solidFill>
                <a:latin typeface="Lato"/>
                <a:ea typeface="Lato"/>
                <a:cs typeface="Lato"/>
                <a:sym typeface="Lato"/>
              </a:rPr>
            </a:br>
            <a:r>
              <a:rPr lang="en-US" sz="1000" b="0" i="0" u="none" strike="noStrike" cap="none">
                <a:solidFill>
                  <a:schemeClr val="lt1"/>
                </a:solidFill>
                <a:latin typeface="Lato"/>
                <a:ea typeface="Lato"/>
                <a:cs typeface="Lato"/>
                <a:sym typeface="Lato"/>
              </a:rPr>
              <a:t>profit</a:t>
            </a:r>
            <a:endParaRPr sz="1000" b="0" i="0" u="none" strike="noStrike" cap="none">
              <a:solidFill>
                <a:schemeClr val="lt1"/>
              </a:solidFill>
              <a:latin typeface="Lato"/>
              <a:ea typeface="Lato"/>
              <a:cs typeface="Lato"/>
              <a:sym typeface="Lato"/>
            </a:endParaRPr>
          </a:p>
        </p:txBody>
      </p:sp>
      <p:sp>
        <p:nvSpPr>
          <p:cNvPr id="325" name="Google Shape;325;p38"/>
          <p:cNvSpPr/>
          <p:nvPr/>
        </p:nvSpPr>
        <p:spPr>
          <a:xfrm>
            <a:off x="4836389" y="4636660"/>
            <a:ext cx="1608625"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000" b="0" i="0" u="none" strike="noStrike" cap="none">
                <a:solidFill>
                  <a:schemeClr val="lt1"/>
                </a:solidFill>
                <a:latin typeface="Lato"/>
                <a:ea typeface="Lato"/>
                <a:cs typeface="Lato"/>
                <a:sym typeface="Lato"/>
              </a:rPr>
              <a:t>Target</a:t>
            </a:r>
            <a:br>
              <a:rPr lang="en-US" sz="1000" b="0" i="0" u="none" strike="noStrike" cap="none">
                <a:solidFill>
                  <a:schemeClr val="lt1"/>
                </a:solidFill>
                <a:latin typeface="Lato"/>
                <a:ea typeface="Lato"/>
                <a:cs typeface="Lato"/>
                <a:sym typeface="Lato"/>
              </a:rPr>
            </a:br>
            <a:r>
              <a:rPr lang="en-US" sz="1000" b="0" i="0" u="none" strike="noStrike" cap="none">
                <a:solidFill>
                  <a:schemeClr val="lt1"/>
                </a:solidFill>
                <a:latin typeface="Lato"/>
                <a:ea typeface="Lato"/>
                <a:cs typeface="Lato"/>
                <a:sym typeface="Lato"/>
              </a:rPr>
              <a:t>distribution</a:t>
            </a:r>
            <a:endParaRPr sz="1000" b="0" i="0" u="none" strike="noStrike" cap="none">
              <a:solidFill>
                <a:schemeClr val="lt1"/>
              </a:solidFill>
              <a:latin typeface="Lato"/>
              <a:ea typeface="Lato"/>
              <a:cs typeface="Lato"/>
              <a:sym typeface="Lato"/>
            </a:endParaRPr>
          </a:p>
        </p:txBody>
      </p:sp>
      <p:cxnSp>
        <p:nvCxnSpPr>
          <p:cNvPr id="326" name="Google Shape;326;p38"/>
          <p:cNvCxnSpPr/>
          <p:nvPr/>
        </p:nvCxnSpPr>
        <p:spPr>
          <a:xfrm>
            <a:off x="2735058" y="3645016"/>
            <a:ext cx="0" cy="365760"/>
          </a:xfrm>
          <a:prstGeom prst="straightConnector1">
            <a:avLst/>
          </a:prstGeom>
          <a:noFill/>
          <a:ln w="9525" cap="rnd" cmpd="sng">
            <a:solidFill>
              <a:schemeClr val="bg1"/>
            </a:solidFill>
            <a:prstDash val="solid"/>
            <a:round/>
            <a:headEnd type="none" w="sm" len="sm"/>
            <a:tailEnd type="none" w="sm" len="sm"/>
          </a:ln>
        </p:spPr>
      </p:cxnSp>
      <p:cxnSp>
        <p:nvCxnSpPr>
          <p:cNvPr id="327" name="Google Shape;327;p38"/>
          <p:cNvCxnSpPr/>
          <p:nvPr/>
        </p:nvCxnSpPr>
        <p:spPr>
          <a:xfrm>
            <a:off x="5640702" y="4381833"/>
            <a:ext cx="0" cy="182880"/>
          </a:xfrm>
          <a:prstGeom prst="straightConnector1">
            <a:avLst/>
          </a:prstGeom>
          <a:noFill/>
          <a:ln w="9525" cap="rnd" cmpd="sng">
            <a:solidFill>
              <a:schemeClr val="bg1"/>
            </a:solidFill>
            <a:prstDash val="solid"/>
            <a:round/>
            <a:headEnd type="none" w="sm" len="sm"/>
            <a:tailEnd type="none" w="sm" len="sm"/>
          </a:ln>
        </p:spPr>
      </p:cxnSp>
      <p:cxnSp>
        <p:nvCxnSpPr>
          <p:cNvPr id="328" name="Google Shape;328;p38"/>
          <p:cNvCxnSpPr/>
          <p:nvPr/>
        </p:nvCxnSpPr>
        <p:spPr>
          <a:xfrm>
            <a:off x="2735058" y="4381833"/>
            <a:ext cx="0" cy="182880"/>
          </a:xfrm>
          <a:prstGeom prst="straightConnector1">
            <a:avLst/>
          </a:prstGeom>
          <a:noFill/>
          <a:ln w="9525" cap="rnd" cmpd="sng">
            <a:solidFill>
              <a:schemeClr val="bg1"/>
            </a:solidFill>
            <a:prstDash val="solid"/>
            <a:round/>
            <a:headEnd type="none" w="sm" len="sm"/>
            <a:tailEnd type="none" w="sm" len="sm"/>
          </a:ln>
        </p:spPr>
      </p:cxnSp>
      <p:cxnSp>
        <p:nvCxnSpPr>
          <p:cNvPr id="329" name="Google Shape;329;p38"/>
          <p:cNvCxnSpPr/>
          <p:nvPr/>
        </p:nvCxnSpPr>
        <p:spPr>
          <a:xfrm>
            <a:off x="5640702" y="3645016"/>
            <a:ext cx="0" cy="365760"/>
          </a:xfrm>
          <a:prstGeom prst="straightConnector1">
            <a:avLst/>
          </a:prstGeom>
          <a:noFill/>
          <a:ln w="9525" cap="rnd" cmpd="sng">
            <a:solidFill>
              <a:schemeClr val="bg1"/>
            </a:solidFill>
            <a:prstDash val="solid"/>
            <a:round/>
            <a:headEnd type="none" w="sm" len="sm"/>
            <a:tailEnd type="none" w="sm" len="sm"/>
          </a:ln>
        </p:spPr>
      </p:cxnSp>
      <p:sp>
        <p:nvSpPr>
          <p:cNvPr id="3" name="Google Shape;111;p31">
            <a:extLst>
              <a:ext uri="{FF2B5EF4-FFF2-40B4-BE49-F238E27FC236}">
                <a16:creationId xmlns:a16="http://schemas.microsoft.com/office/drawing/2014/main" id="{46E7BEFA-B546-DCA0-6176-EA395F113898}"/>
              </a:ext>
            </a:extLst>
          </p:cNvPr>
          <p:cNvSpPr txBox="1"/>
          <p:nvPr/>
        </p:nvSpPr>
        <p:spPr>
          <a:xfrm>
            <a:off x="572594" y="731520"/>
            <a:ext cx="4856480" cy="48044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2400"/>
              <a:buFont typeface="Montserrat SemiBold"/>
              <a:buNone/>
            </a:pPr>
            <a:r>
              <a:rPr lang="en-US" sz="2800" b="1" i="0" u="none" strike="noStrike" cap="none" dirty="0">
                <a:solidFill>
                  <a:schemeClr val="lt1"/>
                </a:solidFill>
                <a:latin typeface="Montserrat SemiBold"/>
                <a:ea typeface="Montserrat SemiBold"/>
                <a:cs typeface="Montserrat SemiBold"/>
                <a:sym typeface="Montserrat SemiBold"/>
              </a:rPr>
              <a:t>Target Performance:</a:t>
            </a:r>
            <a:br>
              <a:rPr lang="en-US" sz="2800" b="1" i="0" u="none" strike="noStrike" cap="none" dirty="0">
                <a:solidFill>
                  <a:schemeClr val="lt1"/>
                </a:solidFill>
                <a:latin typeface="Montserrat SemiBold"/>
                <a:ea typeface="Montserrat SemiBold"/>
                <a:cs typeface="Montserrat SemiBold"/>
                <a:sym typeface="Montserrat SemiBold"/>
              </a:rPr>
            </a:br>
            <a:r>
              <a:rPr lang="en-US" sz="2800" b="1" i="0" u="none" strike="noStrike" cap="none" dirty="0">
                <a:solidFill>
                  <a:schemeClr val="lt1"/>
                </a:solidFill>
                <a:latin typeface="Montserrat SemiBold"/>
                <a:ea typeface="Montserrat SemiBold"/>
                <a:cs typeface="Montserrat SemiBold"/>
                <a:sym typeface="Montserrat SemiBold"/>
              </a:rPr>
              <a:t>Value-Add</a:t>
            </a:r>
            <a:endParaRPr sz="1600" b="0" i="0" u="none" strike="noStrike" cap="none" dirty="0">
              <a:solidFill>
                <a:schemeClr val="lt1"/>
              </a:solidFill>
              <a:latin typeface="Arial"/>
              <a:ea typeface="Arial"/>
              <a:cs typeface="Arial"/>
              <a:sym typeface="Arial"/>
            </a:endParaRPr>
          </a:p>
        </p:txBody>
      </p:sp>
      <p:sp>
        <p:nvSpPr>
          <p:cNvPr id="7" name="Google Shape;287;p37">
            <a:extLst>
              <a:ext uri="{FF2B5EF4-FFF2-40B4-BE49-F238E27FC236}">
                <a16:creationId xmlns:a16="http://schemas.microsoft.com/office/drawing/2014/main" id="{A14D897D-3E03-0D7D-DDE8-E6FADCB17883}"/>
              </a:ext>
            </a:extLst>
          </p:cNvPr>
          <p:cNvSpPr/>
          <p:nvPr/>
        </p:nvSpPr>
        <p:spPr>
          <a:xfrm>
            <a:off x="572594" y="1737360"/>
            <a:ext cx="5463903" cy="628369"/>
          </a:xfrm>
          <a:prstGeom prst="rect">
            <a:avLst/>
          </a:prstGeom>
          <a:noFill/>
          <a:ln>
            <a:noFill/>
          </a:ln>
        </p:spPr>
        <p:txBody>
          <a:bodyPr spcFirstLastPara="1" wrap="square" lIns="0" tIns="0" rIns="0" bIns="45700" anchor="t" anchorCtr="0">
            <a:noAutofit/>
          </a:bodyPr>
          <a:lstStyle/>
          <a:p>
            <a:pPr marL="0" marR="0" lvl="0" indent="0" algn="l" rtl="0">
              <a:lnSpc>
                <a:spcPct val="153000"/>
              </a:lnSpc>
              <a:spcBef>
                <a:spcPts val="0"/>
              </a:spcBef>
              <a:spcAft>
                <a:spcPts val="0"/>
              </a:spcAft>
              <a:buClr>
                <a:srgbClr val="000000"/>
              </a:buClr>
              <a:buSzPts val="1200"/>
              <a:buFont typeface="Arial"/>
              <a:buNone/>
            </a:pPr>
            <a:r>
              <a:rPr lang="en-US" sz="1200" b="0" i="0" u="none" strike="noStrike" cap="none" dirty="0">
                <a:solidFill>
                  <a:schemeClr val="lt1"/>
                </a:solidFill>
                <a:latin typeface="Montserrat"/>
                <a:ea typeface="Montserrat"/>
                <a:cs typeface="Montserrat"/>
                <a:sym typeface="Montserrat"/>
              </a:rPr>
              <a:t>The Rincon Multifamily Fund II performance targets are based</a:t>
            </a:r>
            <a:br>
              <a:rPr lang="en-US" sz="1200" b="0" i="0" u="none" strike="noStrike" cap="none" dirty="0">
                <a:solidFill>
                  <a:schemeClr val="lt1"/>
                </a:solidFill>
                <a:latin typeface="Montserrat"/>
                <a:ea typeface="Montserrat"/>
                <a:cs typeface="Montserrat"/>
                <a:sym typeface="Montserrat"/>
              </a:rPr>
            </a:br>
            <a:r>
              <a:rPr lang="en-US" sz="1200" b="0" i="0" u="none" strike="noStrike" cap="none" dirty="0">
                <a:solidFill>
                  <a:schemeClr val="lt1"/>
                </a:solidFill>
                <a:latin typeface="Montserrat"/>
                <a:ea typeface="Montserrat"/>
                <a:cs typeface="Montserrat"/>
                <a:sym typeface="Montserrat"/>
              </a:rPr>
              <a:t>upon performance projections for the </a:t>
            </a:r>
            <a:r>
              <a:rPr lang="en-US" sz="1200" b="1" i="0" u="none" strike="noStrike" cap="none" dirty="0">
                <a:solidFill>
                  <a:schemeClr val="bg1"/>
                </a:solidFill>
                <a:latin typeface="Montserrat SemiBold"/>
                <a:ea typeface="Montserrat SemiBold"/>
                <a:cs typeface="Montserrat SemiBold"/>
                <a:sym typeface="Montserrat SemiBold"/>
              </a:rPr>
              <a:t>two real estate asset classes</a:t>
            </a:r>
            <a:br>
              <a:rPr lang="en-US" sz="1200" b="1" i="0" u="none" strike="noStrike" cap="none" dirty="0">
                <a:solidFill>
                  <a:schemeClr val="lt1"/>
                </a:solidFill>
                <a:latin typeface="Montserrat SemiBold"/>
                <a:ea typeface="Montserrat SemiBold"/>
                <a:cs typeface="Montserrat SemiBold"/>
                <a:sym typeface="Montserrat SemiBold"/>
              </a:rPr>
            </a:br>
            <a:r>
              <a:rPr lang="en-US" sz="1200" b="0" i="0" u="none" strike="noStrike" cap="none" dirty="0">
                <a:solidFill>
                  <a:schemeClr val="lt1"/>
                </a:solidFill>
                <a:latin typeface="Montserrat"/>
                <a:ea typeface="Montserrat"/>
                <a:cs typeface="Montserrat"/>
                <a:sym typeface="Montserrat"/>
              </a:rPr>
              <a:t>in its portfolio.</a:t>
            </a:r>
            <a:endParaRPr sz="1100" b="0" i="0" u="none" strike="noStrike" cap="none" dirty="0">
              <a:solidFill>
                <a:schemeClr val="lt1"/>
              </a:solidFill>
              <a:latin typeface="Montserrat"/>
              <a:ea typeface="Montserrat"/>
              <a:cs typeface="Montserrat"/>
              <a:sym typeface="Montserrat"/>
            </a:endParaRPr>
          </a:p>
        </p:txBody>
      </p:sp>
      <p:grpSp>
        <p:nvGrpSpPr>
          <p:cNvPr id="8" name="Google Shape;221;p34">
            <a:extLst>
              <a:ext uri="{FF2B5EF4-FFF2-40B4-BE49-F238E27FC236}">
                <a16:creationId xmlns:a16="http://schemas.microsoft.com/office/drawing/2014/main" id="{1B42E7CF-7EBB-9564-7B5C-29856665D5D4}"/>
              </a:ext>
            </a:extLst>
          </p:cNvPr>
          <p:cNvGrpSpPr/>
          <p:nvPr/>
        </p:nvGrpSpPr>
        <p:grpSpPr>
          <a:xfrm>
            <a:off x="6949440" y="5486400"/>
            <a:ext cx="2494075" cy="613251"/>
            <a:chOff x="1063404" y="5207777"/>
            <a:chExt cx="2494075" cy="613251"/>
          </a:xfrm>
        </p:grpSpPr>
        <p:sp>
          <p:nvSpPr>
            <p:cNvPr id="9" name="Google Shape;222;p34">
              <a:extLst>
                <a:ext uri="{FF2B5EF4-FFF2-40B4-BE49-F238E27FC236}">
                  <a16:creationId xmlns:a16="http://schemas.microsoft.com/office/drawing/2014/main" id="{30E7AACF-6B54-37A4-25BB-D14E28F2329E}"/>
                </a:ext>
              </a:extLst>
            </p:cNvPr>
            <p:cNvSpPr/>
            <p:nvPr/>
          </p:nvSpPr>
          <p:spPr>
            <a:xfrm>
              <a:off x="1063404" y="5207777"/>
              <a:ext cx="2494075" cy="265174"/>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1000" b="1" i="0" u="none" strike="noStrike" cap="none" dirty="0">
                  <a:solidFill>
                    <a:schemeClr val="lt1"/>
                  </a:solidFill>
                  <a:latin typeface="Montserrat SemiBold"/>
                  <a:ea typeface="Montserrat SemiBold"/>
                  <a:cs typeface="Montserrat SemiBold"/>
                  <a:sym typeface="Montserrat SemiBold"/>
                </a:rPr>
                <a:t>ASCENT 1829</a:t>
              </a:r>
              <a:endParaRPr dirty="0"/>
            </a:p>
          </p:txBody>
        </p:sp>
        <p:cxnSp>
          <p:nvCxnSpPr>
            <p:cNvPr id="10" name="Google Shape;223;p34">
              <a:extLst>
                <a:ext uri="{FF2B5EF4-FFF2-40B4-BE49-F238E27FC236}">
                  <a16:creationId xmlns:a16="http://schemas.microsoft.com/office/drawing/2014/main" id="{D87C367A-8325-ACC3-474B-4FF14FC85AA0}"/>
                </a:ext>
              </a:extLst>
            </p:cNvPr>
            <p:cNvCxnSpPr/>
            <p:nvPr/>
          </p:nvCxnSpPr>
          <p:spPr>
            <a:xfrm>
              <a:off x="1063404" y="5472953"/>
              <a:ext cx="2286000" cy="0"/>
            </a:xfrm>
            <a:prstGeom prst="straightConnector1">
              <a:avLst/>
            </a:prstGeom>
            <a:noFill/>
            <a:ln w="9525" cap="flat" cmpd="sng">
              <a:solidFill>
                <a:schemeClr val="lt1"/>
              </a:solidFill>
              <a:prstDash val="solid"/>
              <a:round/>
              <a:headEnd type="none" w="sm" len="sm"/>
              <a:tailEnd type="none" w="sm" len="sm"/>
            </a:ln>
          </p:spPr>
        </p:cxnSp>
        <p:sp>
          <p:nvSpPr>
            <p:cNvPr id="11" name="Google Shape;224;p34">
              <a:extLst>
                <a:ext uri="{FF2B5EF4-FFF2-40B4-BE49-F238E27FC236}">
                  <a16:creationId xmlns:a16="http://schemas.microsoft.com/office/drawing/2014/main" id="{F1B4B4EF-CA32-D429-BE29-0034EB788AE5}"/>
                </a:ext>
              </a:extLst>
            </p:cNvPr>
            <p:cNvSpPr/>
            <p:nvPr/>
          </p:nvSpPr>
          <p:spPr>
            <a:xfrm>
              <a:off x="1523664" y="5513292"/>
              <a:ext cx="1825740" cy="307736"/>
            </a:xfrm>
            <a:prstGeom prst="rect">
              <a:avLst/>
            </a:prstGeom>
            <a:noFill/>
            <a:ln>
              <a:noFill/>
            </a:ln>
          </p:spPr>
          <p:txBody>
            <a:bodyPr spcFirstLastPara="1" wrap="square" lIns="0" tIns="45700" rIns="0" bIns="45700" anchor="t" anchorCtr="0">
              <a:noAutofit/>
            </a:bodyPr>
            <a:lstStyle/>
            <a:p>
              <a:pPr marL="0" marR="0" lvl="0" indent="0" algn="r" rtl="0">
                <a:lnSpc>
                  <a:spcPct val="100000"/>
                </a:lnSpc>
                <a:spcBef>
                  <a:spcPts val="0"/>
                </a:spcBef>
                <a:spcAft>
                  <a:spcPts val="0"/>
                </a:spcAft>
                <a:buClr>
                  <a:srgbClr val="000000"/>
                </a:buClr>
                <a:buSzPts val="700"/>
                <a:buFont typeface="Arial"/>
                <a:buNone/>
              </a:pPr>
              <a:r>
                <a:rPr lang="en-US" sz="1000" b="1" i="0" u="none" strike="noStrike" cap="none" dirty="0">
                  <a:solidFill>
                    <a:schemeClr val="lt1"/>
                  </a:solidFill>
                  <a:latin typeface="Montserrat SemiBold"/>
                  <a:ea typeface="Montserrat SemiBold"/>
                  <a:cs typeface="Montserrat SemiBold"/>
                  <a:sym typeface="Montserrat SemiBold"/>
                </a:rPr>
                <a:t>Canton, GA</a:t>
              </a:r>
              <a:endParaRPr sz="2000" b="1" i="0" u="none" strike="noStrike" cap="none" dirty="0">
                <a:solidFill>
                  <a:schemeClr val="lt1"/>
                </a:solidFill>
                <a:latin typeface="Montserrat SemiBold"/>
                <a:ea typeface="Montserrat SemiBold"/>
                <a:cs typeface="Montserrat SemiBold"/>
                <a:sym typeface="Montserrat SemiBold"/>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
          <p:cNvSpPr/>
          <p:nvPr/>
        </p:nvSpPr>
        <p:spPr>
          <a:xfrm>
            <a:off x="0" y="0"/>
            <a:ext cx="12192000" cy="6858000"/>
          </a:xfrm>
          <a:prstGeom prst="rect">
            <a:avLst/>
          </a:prstGeom>
          <a:solidFill>
            <a:schemeClr val="accent1"/>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5" name="Picture 4">
            <a:extLst>
              <a:ext uri="{FF2B5EF4-FFF2-40B4-BE49-F238E27FC236}">
                <a16:creationId xmlns:a16="http://schemas.microsoft.com/office/drawing/2014/main" id="{E4E2A791-176A-0D9C-3227-FE62606FE8C7}"/>
              </a:ext>
            </a:extLst>
          </p:cNvPr>
          <p:cNvPicPr>
            <a:picLocks noChangeAspect="1"/>
          </p:cNvPicPr>
          <p:nvPr/>
        </p:nvPicPr>
        <p:blipFill rotWithShape="1">
          <a:blip r:embed="rId3"/>
          <a:srcRect l="12480" t="7102" r="167" b="3249"/>
          <a:stretch/>
        </p:blipFill>
        <p:spPr>
          <a:xfrm>
            <a:off x="6183735" y="1408543"/>
            <a:ext cx="6008265" cy="3886200"/>
          </a:xfrm>
          <a:prstGeom prst="rect">
            <a:avLst/>
          </a:prstGeom>
        </p:spPr>
      </p:pic>
      <p:pic>
        <p:nvPicPr>
          <p:cNvPr id="6" name="Picture 5">
            <a:extLst>
              <a:ext uri="{FF2B5EF4-FFF2-40B4-BE49-F238E27FC236}">
                <a16:creationId xmlns:a16="http://schemas.microsoft.com/office/drawing/2014/main" id="{76D5F64D-5B50-FBF8-DC8F-CAA073D6751A}"/>
              </a:ext>
            </a:extLst>
          </p:cNvPr>
          <p:cNvPicPr>
            <a:picLocks noChangeAspect="1"/>
          </p:cNvPicPr>
          <p:nvPr/>
        </p:nvPicPr>
        <p:blipFill rotWithShape="1">
          <a:blip r:embed="rId4"/>
          <a:srcRect l="3312" t="1169" r="385" b="1"/>
          <a:stretch/>
        </p:blipFill>
        <p:spPr>
          <a:xfrm>
            <a:off x="-3480" y="1422399"/>
            <a:ext cx="5987879" cy="3886200"/>
          </a:xfrm>
          <a:prstGeom prst="rect">
            <a:avLst/>
          </a:prstGeom>
        </p:spPr>
      </p:pic>
      <p:sp>
        <p:nvSpPr>
          <p:cNvPr id="3" name="gradation">
            <a:extLst>
              <a:ext uri="{FF2B5EF4-FFF2-40B4-BE49-F238E27FC236}">
                <a16:creationId xmlns:a16="http://schemas.microsoft.com/office/drawing/2014/main" id="{24B0FA62-A7FF-6533-4BA1-F9BF2CE3D3D4}"/>
              </a:ext>
            </a:extLst>
          </p:cNvPr>
          <p:cNvSpPr/>
          <p:nvPr/>
        </p:nvSpPr>
        <p:spPr>
          <a:xfrm>
            <a:off x="-3478" y="2971801"/>
            <a:ext cx="12195477" cy="3886200"/>
          </a:xfrm>
          <a:prstGeom prst="rect">
            <a:avLst/>
          </a:prstGeom>
          <a:gradFill>
            <a:gsLst>
              <a:gs pos="0">
                <a:srgbClr val="000000">
                  <a:alpha val="0"/>
                </a:srgbClr>
              </a:gs>
              <a:gs pos="100000">
                <a:srgbClr val="000000">
                  <a:alpha val="49631"/>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6" name="Google Shape;126;p5"/>
          <p:cNvSpPr txBox="1"/>
          <p:nvPr/>
        </p:nvSpPr>
        <p:spPr>
          <a:xfrm>
            <a:off x="378369" y="731520"/>
            <a:ext cx="112310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dirty="0">
                <a:solidFill>
                  <a:schemeClr val="lt1"/>
                </a:solidFill>
                <a:latin typeface="Montserrat SemiBold"/>
                <a:ea typeface="Montserrat SemiBold"/>
                <a:cs typeface="Montserrat SemiBold"/>
                <a:sym typeface="Montserrat SemiBold"/>
              </a:rPr>
              <a:t>The Vintage – </a:t>
            </a:r>
            <a:r>
              <a:rPr lang="en-US" sz="2800" u="none" strike="noStrike" cap="none" dirty="0">
                <a:solidFill>
                  <a:schemeClr val="lt1"/>
                </a:solidFill>
                <a:latin typeface="Montserrat" pitchFamily="2" charset="77"/>
                <a:ea typeface="Montserrat SemiBold"/>
                <a:cs typeface="Montserrat SemiBold"/>
                <a:sym typeface="Montserrat SemiBold"/>
              </a:rPr>
              <a:t>Tucson, AZ</a:t>
            </a:r>
            <a:endParaRPr sz="1600" dirty="0">
              <a:latin typeface="Montserrat" pitchFamily="2" charset="77"/>
            </a:endParaRPr>
          </a:p>
        </p:txBody>
      </p:sp>
      <p:sp>
        <p:nvSpPr>
          <p:cNvPr id="127" name="Google Shape;127;p5"/>
          <p:cNvSpPr txBox="1">
            <a:spLocks noGrp="1"/>
          </p:cNvSpPr>
          <p:nvPr>
            <p:ph type="sldNum" idx="12"/>
          </p:nvPr>
        </p:nvSpPr>
        <p:spPr>
          <a:xfrm>
            <a:off x="548640" y="6400800"/>
            <a:ext cx="722839" cy="192024"/>
          </a:xfrm>
          <a:prstGeom prst="rect">
            <a:avLst/>
          </a:prstGeom>
          <a:noFill/>
          <a:ln>
            <a:noFill/>
          </a:ln>
        </p:spPr>
        <p:txBody>
          <a:bodyPr spcFirstLastPara="1" wrap="square" lIns="0" tIns="0" rIns="0" bIns="0" anchor="ctr" anchorCtr="0">
            <a:noAutofit/>
          </a:bodyPr>
          <a:lstStyle/>
          <a:p>
            <a:pPr marL="0" lvl="0" indent="0" algn="l" rtl="0">
              <a:lnSpc>
                <a:spcPct val="125000"/>
              </a:lnSpc>
              <a:spcBef>
                <a:spcPts val="0"/>
              </a:spcBef>
              <a:spcAft>
                <a:spcPts val="0"/>
              </a:spcAft>
              <a:buSzPts val="800"/>
              <a:buNone/>
            </a:pPr>
            <a:fld id="{00000000-1234-1234-1234-123412341234}" type="slidenum">
              <a:rPr lang="en-US">
                <a:solidFill>
                  <a:schemeClr val="lt1"/>
                </a:solidFill>
              </a:rPr>
              <a:t>22</a:t>
            </a:fld>
            <a:endParaRPr>
              <a:solidFill>
                <a:schemeClr val="lt1"/>
              </a:solidFill>
            </a:endParaRPr>
          </a:p>
        </p:txBody>
      </p:sp>
      <p:sp>
        <p:nvSpPr>
          <p:cNvPr id="128" name="Google Shape;128;p5"/>
          <p:cNvSpPr txBox="1"/>
          <p:nvPr/>
        </p:nvSpPr>
        <p:spPr>
          <a:xfrm>
            <a:off x="731520" y="6400800"/>
            <a:ext cx="3291840"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RINCONPARTNERS.COM  •  © 2025 RINCON PARTNERS, LLC</a:t>
            </a:r>
            <a:endParaRPr sz="1400" b="0" i="0" u="none" strike="noStrike" cap="none" dirty="0">
              <a:solidFill>
                <a:schemeClr val="lt1"/>
              </a:solidFill>
              <a:latin typeface="Arial"/>
              <a:ea typeface="Arial"/>
              <a:cs typeface="Arial"/>
              <a:sym typeface="Arial"/>
            </a:endParaRPr>
          </a:p>
        </p:txBody>
      </p:sp>
      <p:pic>
        <p:nvPicPr>
          <p:cNvPr id="129" name="Google Shape;129;p5"/>
          <p:cNvPicPr preferRelativeResize="0"/>
          <p:nvPr/>
        </p:nvPicPr>
        <p:blipFill rotWithShape="1">
          <a:blip r:embed="rId5">
            <a:alphaModFix/>
          </a:blip>
          <a:srcRect/>
          <a:stretch/>
        </p:blipFill>
        <p:spPr>
          <a:xfrm>
            <a:off x="10842474" y="6000825"/>
            <a:ext cx="996696" cy="485889"/>
          </a:xfrm>
          <a:prstGeom prst="rect">
            <a:avLst/>
          </a:prstGeom>
          <a:noFill/>
          <a:ln>
            <a:noFill/>
          </a:ln>
        </p:spPr>
      </p:pic>
      <p:pic>
        <p:nvPicPr>
          <p:cNvPr id="18" name="dots">
            <a:extLst>
              <a:ext uri="{FF2B5EF4-FFF2-40B4-BE49-F238E27FC236}">
                <a16:creationId xmlns:a16="http://schemas.microsoft.com/office/drawing/2014/main" id="{879DE7BA-6D1D-9885-3346-35D6570D8262}"/>
              </a:ext>
            </a:extLst>
          </p:cNvPr>
          <p:cNvPicPr preferRelativeResize="0"/>
          <p:nvPr/>
        </p:nvPicPr>
        <p:blipFill rotWithShape="1">
          <a:blip r:embed="rId6">
            <a:alphaModFix amt="25000"/>
          </a:blip>
          <a:srcRect l="1525" t="77221" r="49502" b="17499"/>
          <a:stretch/>
        </p:blipFill>
        <p:spPr>
          <a:xfrm>
            <a:off x="6155273" y="5335085"/>
            <a:ext cx="6099480" cy="370766"/>
          </a:xfrm>
          <a:prstGeom prst="rect">
            <a:avLst/>
          </a:prstGeom>
          <a:noFill/>
          <a:ln>
            <a:noFill/>
          </a:ln>
        </p:spPr>
      </p:pic>
      <p:pic>
        <p:nvPicPr>
          <p:cNvPr id="17" name="dots">
            <a:extLst>
              <a:ext uri="{FF2B5EF4-FFF2-40B4-BE49-F238E27FC236}">
                <a16:creationId xmlns:a16="http://schemas.microsoft.com/office/drawing/2014/main" id="{0212EFB4-0797-3937-1FB3-C4B098DB5B5B}"/>
              </a:ext>
            </a:extLst>
          </p:cNvPr>
          <p:cNvPicPr preferRelativeResize="0"/>
          <p:nvPr/>
        </p:nvPicPr>
        <p:blipFill rotWithShape="1">
          <a:blip r:embed="rId6">
            <a:alphaModFix amt="25000"/>
          </a:blip>
          <a:srcRect l="1525" t="77221" r="49502" b="17499"/>
          <a:stretch/>
        </p:blipFill>
        <p:spPr>
          <a:xfrm>
            <a:off x="-3480" y="5335085"/>
            <a:ext cx="6099480" cy="370766"/>
          </a:xfrm>
          <a:prstGeom prst="rect">
            <a:avLst/>
          </a:prstGeom>
          <a:noFill/>
          <a:ln>
            <a:noFill/>
          </a:ln>
        </p:spPr>
      </p:pic>
      <p:grpSp>
        <p:nvGrpSpPr>
          <p:cNvPr id="11" name="Group 10">
            <a:extLst>
              <a:ext uri="{FF2B5EF4-FFF2-40B4-BE49-F238E27FC236}">
                <a16:creationId xmlns:a16="http://schemas.microsoft.com/office/drawing/2014/main" id="{6D49D538-E667-C00C-8063-C09302F4DD14}"/>
              </a:ext>
            </a:extLst>
          </p:cNvPr>
          <p:cNvGrpSpPr/>
          <p:nvPr/>
        </p:nvGrpSpPr>
        <p:grpSpPr>
          <a:xfrm>
            <a:off x="2537972" y="4971807"/>
            <a:ext cx="904974" cy="904973"/>
            <a:chOff x="2676831" y="4864231"/>
            <a:chExt cx="904974" cy="904973"/>
          </a:xfrm>
        </p:grpSpPr>
        <p:grpSp>
          <p:nvGrpSpPr>
            <p:cNvPr id="10" name="Group 9">
              <a:extLst>
                <a:ext uri="{FF2B5EF4-FFF2-40B4-BE49-F238E27FC236}">
                  <a16:creationId xmlns:a16="http://schemas.microsoft.com/office/drawing/2014/main" id="{7FD12FE6-988A-4445-816F-C5CDE80FAE13}"/>
                </a:ext>
              </a:extLst>
            </p:cNvPr>
            <p:cNvGrpSpPr/>
            <p:nvPr/>
          </p:nvGrpSpPr>
          <p:grpSpPr>
            <a:xfrm>
              <a:off x="2676832" y="4864231"/>
              <a:ext cx="904973" cy="904973"/>
              <a:chOff x="2676832" y="4864231"/>
              <a:chExt cx="904973" cy="904973"/>
            </a:xfrm>
          </p:grpSpPr>
          <p:sp>
            <p:nvSpPr>
              <p:cNvPr id="7" name="Oval 6">
                <a:extLst>
                  <a:ext uri="{FF2B5EF4-FFF2-40B4-BE49-F238E27FC236}">
                    <a16:creationId xmlns:a16="http://schemas.microsoft.com/office/drawing/2014/main" id="{628A2663-E72C-A099-5DF1-F658C226A663}"/>
                  </a:ext>
                </a:extLst>
              </p:cNvPr>
              <p:cNvSpPr/>
              <p:nvPr/>
            </p:nvSpPr>
            <p:spPr>
              <a:xfrm>
                <a:off x="2676832" y="4864231"/>
                <a:ext cx="904973" cy="904973"/>
              </a:xfrm>
              <a:prstGeom prst="ellipse">
                <a:avLst/>
              </a:prstGeom>
              <a:noFill/>
              <a:ln w="82550">
                <a:solidFill>
                  <a:schemeClr val="accent5">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A12AA4-DE2C-7735-6E5C-7BC87AF4C309}"/>
                  </a:ext>
                </a:extLst>
              </p:cNvPr>
              <p:cNvSpPr/>
              <p:nvPr/>
            </p:nvSpPr>
            <p:spPr>
              <a:xfrm>
                <a:off x="2780527" y="4967926"/>
                <a:ext cx="697583" cy="697583"/>
              </a:xfrm>
              <a:prstGeom prst="ellipse">
                <a:avLst/>
              </a:prstGeom>
              <a:solidFill>
                <a:schemeClr val="accent3"/>
              </a:solid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Google Shape;126;p5">
              <a:extLst>
                <a:ext uri="{FF2B5EF4-FFF2-40B4-BE49-F238E27FC236}">
                  <a16:creationId xmlns:a16="http://schemas.microsoft.com/office/drawing/2014/main" id="{A8CCD336-6296-A466-B2D3-7E4BA0C4E436}"/>
                </a:ext>
              </a:extLst>
            </p:cNvPr>
            <p:cNvSpPr txBox="1"/>
            <p:nvPr/>
          </p:nvSpPr>
          <p:spPr>
            <a:xfrm>
              <a:off x="2676831" y="5158594"/>
              <a:ext cx="904973"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dirty="0">
                  <a:solidFill>
                    <a:schemeClr val="bg1"/>
                  </a:solidFill>
                  <a:latin typeface="Montserrat SemiBold"/>
                  <a:ea typeface="Montserrat SemiBold"/>
                  <a:cs typeface="Montserrat SemiBold"/>
                  <a:sym typeface="Montserrat SemiBold"/>
                </a:rPr>
                <a:t>Before</a:t>
              </a:r>
              <a:endParaRPr sz="900" dirty="0">
                <a:solidFill>
                  <a:schemeClr val="bg1"/>
                </a:solidFill>
                <a:latin typeface="Montserrat" pitchFamily="2" charset="77"/>
              </a:endParaRPr>
            </a:p>
          </p:txBody>
        </p:sp>
      </p:grpSp>
      <p:grpSp>
        <p:nvGrpSpPr>
          <p:cNvPr id="12" name="Group 11">
            <a:extLst>
              <a:ext uri="{FF2B5EF4-FFF2-40B4-BE49-F238E27FC236}">
                <a16:creationId xmlns:a16="http://schemas.microsoft.com/office/drawing/2014/main" id="{3AEDBCC2-3212-11B6-4EA2-EB1870E4079C}"/>
              </a:ext>
            </a:extLst>
          </p:cNvPr>
          <p:cNvGrpSpPr/>
          <p:nvPr/>
        </p:nvGrpSpPr>
        <p:grpSpPr>
          <a:xfrm>
            <a:off x="8725187" y="4971807"/>
            <a:ext cx="904974" cy="904973"/>
            <a:chOff x="2676831" y="4864231"/>
            <a:chExt cx="904974" cy="904973"/>
          </a:xfrm>
        </p:grpSpPr>
        <p:grpSp>
          <p:nvGrpSpPr>
            <p:cNvPr id="13" name="Group 12">
              <a:extLst>
                <a:ext uri="{FF2B5EF4-FFF2-40B4-BE49-F238E27FC236}">
                  <a16:creationId xmlns:a16="http://schemas.microsoft.com/office/drawing/2014/main" id="{17EF9DA2-E4D4-1CC5-44DA-F8493ED5D273}"/>
                </a:ext>
              </a:extLst>
            </p:cNvPr>
            <p:cNvGrpSpPr/>
            <p:nvPr/>
          </p:nvGrpSpPr>
          <p:grpSpPr>
            <a:xfrm>
              <a:off x="2676832" y="4864231"/>
              <a:ext cx="904973" cy="904973"/>
              <a:chOff x="2676832" y="4864231"/>
              <a:chExt cx="904973" cy="904973"/>
            </a:xfrm>
          </p:grpSpPr>
          <p:sp>
            <p:nvSpPr>
              <p:cNvPr id="15" name="Oval 14">
                <a:extLst>
                  <a:ext uri="{FF2B5EF4-FFF2-40B4-BE49-F238E27FC236}">
                    <a16:creationId xmlns:a16="http://schemas.microsoft.com/office/drawing/2014/main" id="{7224BCA6-69C9-D084-DDB8-CFF2B8CD249D}"/>
                  </a:ext>
                </a:extLst>
              </p:cNvPr>
              <p:cNvSpPr/>
              <p:nvPr/>
            </p:nvSpPr>
            <p:spPr>
              <a:xfrm>
                <a:off x="2676832" y="4864231"/>
                <a:ext cx="904973" cy="904973"/>
              </a:xfrm>
              <a:prstGeom prst="ellipse">
                <a:avLst/>
              </a:prstGeom>
              <a:noFill/>
              <a:ln w="82550">
                <a:solidFill>
                  <a:schemeClr val="accent5">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43B6D06-4248-B4AB-82DD-CB6ADEE7FEEA}"/>
                  </a:ext>
                </a:extLst>
              </p:cNvPr>
              <p:cNvSpPr/>
              <p:nvPr/>
            </p:nvSpPr>
            <p:spPr>
              <a:xfrm>
                <a:off x="2780527" y="4967926"/>
                <a:ext cx="697583" cy="697583"/>
              </a:xfrm>
              <a:prstGeom prst="ellipse">
                <a:avLst/>
              </a:prstGeom>
              <a:solidFill>
                <a:schemeClr val="accent3"/>
              </a:solid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Google Shape;126;p5">
              <a:extLst>
                <a:ext uri="{FF2B5EF4-FFF2-40B4-BE49-F238E27FC236}">
                  <a16:creationId xmlns:a16="http://schemas.microsoft.com/office/drawing/2014/main" id="{F3B6D048-130C-4509-D1C3-439A4DE326AE}"/>
                </a:ext>
              </a:extLst>
            </p:cNvPr>
            <p:cNvSpPr txBox="1"/>
            <p:nvPr/>
          </p:nvSpPr>
          <p:spPr>
            <a:xfrm>
              <a:off x="2676831" y="5158594"/>
              <a:ext cx="904973"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dirty="0">
                  <a:solidFill>
                    <a:schemeClr val="bg1"/>
                  </a:solidFill>
                  <a:latin typeface="Montserrat SemiBold"/>
                  <a:ea typeface="Montserrat SemiBold"/>
                  <a:cs typeface="Montserrat SemiBold"/>
                  <a:sym typeface="Montserrat SemiBold"/>
                </a:rPr>
                <a:t>After</a:t>
              </a:r>
              <a:endParaRPr sz="900" dirty="0">
                <a:solidFill>
                  <a:schemeClr val="bg1"/>
                </a:solidFill>
                <a:latin typeface="Montserrat" pitchFamily="2" charset="77"/>
              </a:endParaRPr>
            </a:p>
          </p:txBody>
        </p:sp>
      </p:grpSp>
    </p:spTree>
    <p:extLst>
      <p:ext uri="{BB962C8B-B14F-4D97-AF65-F5344CB8AC3E}">
        <p14:creationId xmlns:p14="http://schemas.microsoft.com/office/powerpoint/2010/main" val="232491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24;p5">
            <a:extLst>
              <a:ext uri="{FF2B5EF4-FFF2-40B4-BE49-F238E27FC236}">
                <a16:creationId xmlns:a16="http://schemas.microsoft.com/office/drawing/2014/main" id="{D480173F-D0D3-4BC5-EF15-E29AE8DEEECF}"/>
              </a:ext>
            </a:extLst>
          </p:cNvPr>
          <p:cNvSpPr/>
          <p:nvPr/>
        </p:nvSpPr>
        <p:spPr>
          <a:xfrm>
            <a:off x="0" y="0"/>
            <a:ext cx="12192000" cy="6858000"/>
          </a:xfrm>
          <a:prstGeom prst="rect">
            <a:avLst/>
          </a:prstGeom>
          <a:solidFill>
            <a:srgbClr val="003C69"/>
          </a:solidFill>
          <a:ln>
            <a:noFill/>
          </a:ln>
        </p:spPr>
        <p:txBody>
          <a:bodyPr spcFirstLastPara="1" wrap="square" lIns="91425" tIns="91425" rIns="91425" bIns="91425" anchor="t" anchorCtr="0">
            <a:norm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8B12345F-E60B-6EAE-4CF6-B57E8B16A679}"/>
              </a:ext>
            </a:extLst>
          </p:cNvPr>
          <p:cNvPicPr>
            <a:picLocks noChangeAspect="1"/>
          </p:cNvPicPr>
          <p:nvPr/>
        </p:nvPicPr>
        <p:blipFill>
          <a:blip r:embed="rId2">
            <a:extLst>
              <a:ext uri="{28A0092B-C50C-407E-A947-70E740481C1C}">
                <a14:useLocalDpi xmlns:a14="http://schemas.microsoft.com/office/drawing/2010/main" val="0"/>
              </a:ext>
            </a:extLst>
          </a:blip>
          <a:srcRect t="1478" b="1478"/>
          <a:stretch/>
        </p:blipFill>
        <p:spPr>
          <a:xfrm>
            <a:off x="6151790" y="1358394"/>
            <a:ext cx="6040210" cy="3907772"/>
          </a:xfrm>
          <a:prstGeom prst="rect">
            <a:avLst/>
          </a:prstGeom>
        </p:spPr>
      </p:pic>
      <p:pic>
        <p:nvPicPr>
          <p:cNvPr id="3" name="Picture 2">
            <a:extLst>
              <a:ext uri="{FF2B5EF4-FFF2-40B4-BE49-F238E27FC236}">
                <a16:creationId xmlns:a16="http://schemas.microsoft.com/office/drawing/2014/main" id="{7833E667-76AA-7D8B-2FCF-627CDCB16E50}"/>
              </a:ext>
            </a:extLst>
          </p:cNvPr>
          <p:cNvPicPr>
            <a:picLocks noChangeAspect="1"/>
          </p:cNvPicPr>
          <p:nvPr/>
        </p:nvPicPr>
        <p:blipFill>
          <a:blip r:embed="rId3">
            <a:extLst>
              <a:ext uri="{28A0092B-C50C-407E-A947-70E740481C1C}">
                <a14:useLocalDpi xmlns:a14="http://schemas.microsoft.com/office/drawing/2010/main" val="0"/>
              </a:ext>
            </a:extLst>
          </a:blip>
          <a:srcRect t="6368" b="6368"/>
          <a:stretch/>
        </p:blipFill>
        <p:spPr>
          <a:xfrm>
            <a:off x="-3482" y="1358394"/>
            <a:ext cx="5970749" cy="3907771"/>
          </a:xfrm>
          <a:prstGeom prst="rect">
            <a:avLst/>
          </a:prstGeom>
        </p:spPr>
      </p:pic>
      <p:sp>
        <p:nvSpPr>
          <p:cNvPr id="25" name="gradation">
            <a:extLst>
              <a:ext uri="{FF2B5EF4-FFF2-40B4-BE49-F238E27FC236}">
                <a16:creationId xmlns:a16="http://schemas.microsoft.com/office/drawing/2014/main" id="{4DDCC041-E0C1-CA7E-2503-F470A6AE1989}"/>
              </a:ext>
            </a:extLst>
          </p:cNvPr>
          <p:cNvSpPr/>
          <p:nvPr/>
        </p:nvSpPr>
        <p:spPr>
          <a:xfrm>
            <a:off x="-3478" y="2971801"/>
            <a:ext cx="12195477" cy="3886200"/>
          </a:xfrm>
          <a:prstGeom prst="rect">
            <a:avLst/>
          </a:prstGeom>
          <a:gradFill>
            <a:gsLst>
              <a:gs pos="0">
                <a:srgbClr val="000000">
                  <a:alpha val="0"/>
                </a:srgbClr>
              </a:gs>
              <a:gs pos="100000">
                <a:srgbClr val="000000">
                  <a:alpha val="49631"/>
                </a:srgbClr>
              </a:gs>
            </a:gsLst>
            <a:lin ang="54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 name="Google Shape;126;p5">
            <a:extLst>
              <a:ext uri="{FF2B5EF4-FFF2-40B4-BE49-F238E27FC236}">
                <a16:creationId xmlns:a16="http://schemas.microsoft.com/office/drawing/2014/main" id="{A72D79E2-5228-55B7-5939-FF0953AB611B}"/>
              </a:ext>
            </a:extLst>
          </p:cNvPr>
          <p:cNvSpPr txBox="1"/>
          <p:nvPr/>
        </p:nvSpPr>
        <p:spPr>
          <a:xfrm>
            <a:off x="378369" y="731520"/>
            <a:ext cx="1165107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Paseo 51: Unit interiors – </a:t>
            </a:r>
            <a:r>
              <a:rPr kumimoji="0" lang="en-US" sz="2800" b="0" i="0" u="none" strike="noStrike" kern="0" cap="none" spc="0" normalizeH="0" baseline="0" noProof="0" dirty="0">
                <a:ln>
                  <a:noFill/>
                </a:ln>
                <a:solidFill>
                  <a:srgbClr val="FFFFFF"/>
                </a:solidFill>
                <a:effectLst/>
                <a:uLnTx/>
                <a:uFillTx/>
                <a:latin typeface="Montserrat"/>
                <a:ea typeface="Montserrat SemiBold"/>
                <a:cs typeface="Montserrat SemiBold"/>
                <a:sym typeface="Montserrat SemiBold"/>
              </a:rPr>
              <a:t>Glendale, AZ</a:t>
            </a:r>
            <a:endParaRPr kumimoji="0" sz="1600" b="0" i="0" u="none" strike="noStrike" kern="0" cap="none" spc="0" normalizeH="0" baseline="0" noProof="0" dirty="0">
              <a:ln>
                <a:noFill/>
              </a:ln>
              <a:solidFill>
                <a:srgbClr val="000000"/>
              </a:solidFill>
              <a:effectLst/>
              <a:uLnTx/>
              <a:uFillTx/>
              <a:latin typeface="Montserrat"/>
              <a:ea typeface="+mn-ea"/>
              <a:cs typeface="Arial"/>
              <a:sym typeface="Arial"/>
            </a:endParaRPr>
          </a:p>
        </p:txBody>
      </p:sp>
      <p:sp>
        <p:nvSpPr>
          <p:cNvPr id="27" name="Google Shape;127;p5">
            <a:extLst>
              <a:ext uri="{FF2B5EF4-FFF2-40B4-BE49-F238E27FC236}">
                <a16:creationId xmlns:a16="http://schemas.microsoft.com/office/drawing/2014/main" id="{832FC4BD-AF7F-25B7-436A-A4D2E654F2B1}"/>
              </a:ext>
            </a:extLst>
          </p:cNvPr>
          <p:cNvSpPr txBox="1">
            <a:spLocks/>
          </p:cNvSpPr>
          <p:nvPr/>
        </p:nvSpPr>
        <p:spPr>
          <a:xfrm>
            <a:off x="548640" y="6400800"/>
            <a:ext cx="722839" cy="19202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1pPr>
            <a:lvl2pPr marL="0" marR="0" lvl="1"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2pPr>
            <a:lvl3pPr marL="0" marR="0" lvl="2"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3pPr>
            <a:lvl4pPr marL="0" marR="0" lvl="3"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4pPr>
            <a:lvl5pPr marL="0" marR="0" lvl="4"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5pPr>
            <a:lvl6pPr marL="0" marR="0" lvl="5"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6pPr>
            <a:lvl7pPr marL="0" marR="0" lvl="6"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7pPr>
            <a:lvl8pPr marL="0" marR="0" lvl="7"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8pPr>
            <a:lvl9pPr marL="0" marR="0" lvl="8"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9pPr>
          </a:lstStyle>
          <a:p>
            <a:pPr marL="0" marR="0" lvl="0" indent="0" algn="l" defTabSz="914400" rtl="0" eaLnBrk="1" fontAlgn="auto" latinLnBrk="0" hangingPunct="1">
              <a:lnSpc>
                <a:spcPct val="125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FFFFFF"/>
                </a:solidFill>
                <a:effectLst/>
                <a:uLnTx/>
                <a:uFillTx/>
                <a:latin typeface="Montserrat Light"/>
                <a:sym typeface="Montserrat Light"/>
              </a:rPr>
              <a:pPr marL="0" marR="0" lvl="0" indent="0" algn="l" defTabSz="914400" rtl="0" eaLnBrk="1" fontAlgn="auto" latinLnBrk="0" hangingPunct="1">
                <a:lnSpc>
                  <a:spcPct val="125000"/>
                </a:lnSpc>
                <a:spcBef>
                  <a:spcPts val="0"/>
                </a:spcBef>
                <a:spcAft>
                  <a:spcPts val="0"/>
                </a:spcAft>
                <a:buClr>
                  <a:srgbClr val="000000"/>
                </a:buClr>
                <a:buSzPts val="800"/>
                <a:buFont typeface="Arial"/>
                <a:buNone/>
                <a:tabLst/>
                <a:defRPr/>
              </a:pPr>
              <a:t>23</a:t>
            </a:fld>
            <a:endParaRPr kumimoji="0" lang="en-US" sz="800" b="0" i="0" u="none" strike="noStrike" kern="0" cap="none" spc="0" normalizeH="0" baseline="0" noProof="0">
              <a:ln>
                <a:noFill/>
              </a:ln>
              <a:solidFill>
                <a:srgbClr val="FFFFFF"/>
              </a:solidFill>
              <a:effectLst/>
              <a:uLnTx/>
              <a:uFillTx/>
              <a:latin typeface="Montserrat Light"/>
              <a:sym typeface="Montserrat Light"/>
            </a:endParaRPr>
          </a:p>
        </p:txBody>
      </p:sp>
      <p:sp>
        <p:nvSpPr>
          <p:cNvPr id="28" name="Google Shape;128;p5">
            <a:extLst>
              <a:ext uri="{FF2B5EF4-FFF2-40B4-BE49-F238E27FC236}">
                <a16:creationId xmlns:a16="http://schemas.microsoft.com/office/drawing/2014/main" id="{432BD755-6F33-0CC7-5697-931A57E1D271}"/>
              </a:ext>
            </a:extLst>
          </p:cNvPr>
          <p:cNvSpPr txBox="1"/>
          <p:nvPr/>
        </p:nvSpPr>
        <p:spPr>
          <a:xfrm>
            <a:off x="731520" y="6400800"/>
            <a:ext cx="3291840" cy="19202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25000"/>
              </a:lnSpc>
              <a:spcBef>
                <a:spcPts val="0"/>
              </a:spcBef>
              <a:spcAft>
                <a:spcPts val="0"/>
              </a:spcAft>
              <a:buClr>
                <a:srgbClr val="003C69"/>
              </a:buClr>
              <a:buSzPts val="800"/>
              <a:buFont typeface="Montserrat Light"/>
              <a:buNone/>
              <a:tabLst/>
              <a:defRPr/>
            </a:pPr>
            <a:r>
              <a:rPr kumimoji="0" lang="en-US" sz="800" b="0" i="0" u="none" strike="noStrike" kern="0" cap="none" spc="0" normalizeH="0" baseline="0" noProof="0" dirty="0">
                <a:ln>
                  <a:noFill/>
                </a:ln>
                <a:solidFill>
                  <a:srgbClr val="FFFFFF"/>
                </a:solidFill>
                <a:effectLst/>
                <a:uLnTx/>
                <a:uFillTx/>
                <a:latin typeface="Montserrat Light"/>
                <a:ea typeface="Montserrat Light"/>
                <a:cs typeface="Montserrat Light"/>
                <a:sym typeface="Montserrat Light"/>
              </a:rPr>
              <a:t>RINCONPARTNERS.COM  •  © 2025 RINCON PARTNERS, LLC</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29" name="Google Shape;129;p5">
            <a:extLst>
              <a:ext uri="{FF2B5EF4-FFF2-40B4-BE49-F238E27FC236}">
                <a16:creationId xmlns:a16="http://schemas.microsoft.com/office/drawing/2014/main" id="{841C8522-10E2-58B4-1577-F37BAFE6467C}"/>
              </a:ext>
            </a:extLst>
          </p:cNvPr>
          <p:cNvPicPr preferRelativeResize="0"/>
          <p:nvPr/>
        </p:nvPicPr>
        <p:blipFill rotWithShape="1">
          <a:blip r:embed="rId4">
            <a:alphaModFix/>
          </a:blip>
          <a:srcRect/>
          <a:stretch/>
        </p:blipFill>
        <p:spPr>
          <a:xfrm>
            <a:off x="10842474" y="6000825"/>
            <a:ext cx="996696" cy="485889"/>
          </a:xfrm>
          <a:prstGeom prst="rect">
            <a:avLst/>
          </a:prstGeom>
          <a:noFill/>
          <a:ln>
            <a:noFill/>
          </a:ln>
        </p:spPr>
      </p:pic>
      <p:pic>
        <p:nvPicPr>
          <p:cNvPr id="30" name="dots">
            <a:extLst>
              <a:ext uri="{FF2B5EF4-FFF2-40B4-BE49-F238E27FC236}">
                <a16:creationId xmlns:a16="http://schemas.microsoft.com/office/drawing/2014/main" id="{7F667695-AC10-7131-BE93-F5CAA5C256C7}"/>
              </a:ext>
            </a:extLst>
          </p:cNvPr>
          <p:cNvPicPr preferRelativeResize="0"/>
          <p:nvPr/>
        </p:nvPicPr>
        <p:blipFill rotWithShape="1">
          <a:blip r:embed="rId5">
            <a:alphaModFix amt="25000"/>
          </a:blip>
          <a:srcRect l="1525" t="77221" r="49502" b="17499"/>
          <a:stretch/>
        </p:blipFill>
        <p:spPr>
          <a:xfrm>
            <a:off x="6155273" y="5335085"/>
            <a:ext cx="6099480" cy="370766"/>
          </a:xfrm>
          <a:prstGeom prst="rect">
            <a:avLst/>
          </a:prstGeom>
          <a:noFill/>
          <a:ln>
            <a:noFill/>
          </a:ln>
        </p:spPr>
      </p:pic>
      <p:pic>
        <p:nvPicPr>
          <p:cNvPr id="31" name="dots">
            <a:extLst>
              <a:ext uri="{FF2B5EF4-FFF2-40B4-BE49-F238E27FC236}">
                <a16:creationId xmlns:a16="http://schemas.microsoft.com/office/drawing/2014/main" id="{FF12ADD0-C5B4-E6E4-BF39-9E0E4B475F9A}"/>
              </a:ext>
            </a:extLst>
          </p:cNvPr>
          <p:cNvPicPr preferRelativeResize="0"/>
          <p:nvPr/>
        </p:nvPicPr>
        <p:blipFill rotWithShape="1">
          <a:blip r:embed="rId5">
            <a:alphaModFix amt="25000"/>
          </a:blip>
          <a:srcRect l="1525" t="77221" r="49502" b="17499"/>
          <a:stretch/>
        </p:blipFill>
        <p:spPr>
          <a:xfrm>
            <a:off x="-3480" y="5335085"/>
            <a:ext cx="6099480" cy="370766"/>
          </a:xfrm>
          <a:prstGeom prst="rect">
            <a:avLst/>
          </a:prstGeom>
          <a:noFill/>
          <a:ln>
            <a:noFill/>
          </a:ln>
        </p:spPr>
      </p:pic>
      <p:grpSp>
        <p:nvGrpSpPr>
          <p:cNvPr id="37" name="Group 36">
            <a:extLst>
              <a:ext uri="{FF2B5EF4-FFF2-40B4-BE49-F238E27FC236}">
                <a16:creationId xmlns:a16="http://schemas.microsoft.com/office/drawing/2014/main" id="{8583C944-9D5F-13C7-49BA-6E9139F0E5C0}"/>
              </a:ext>
            </a:extLst>
          </p:cNvPr>
          <p:cNvGrpSpPr/>
          <p:nvPr/>
        </p:nvGrpSpPr>
        <p:grpSpPr>
          <a:xfrm>
            <a:off x="8725187" y="4971807"/>
            <a:ext cx="904974" cy="904973"/>
            <a:chOff x="2676831" y="4864231"/>
            <a:chExt cx="904974" cy="904973"/>
          </a:xfrm>
        </p:grpSpPr>
        <p:grpSp>
          <p:nvGrpSpPr>
            <p:cNvPr id="38" name="Group 37">
              <a:extLst>
                <a:ext uri="{FF2B5EF4-FFF2-40B4-BE49-F238E27FC236}">
                  <a16:creationId xmlns:a16="http://schemas.microsoft.com/office/drawing/2014/main" id="{E447424A-3833-2653-2E2E-0106434BD970}"/>
                </a:ext>
              </a:extLst>
            </p:cNvPr>
            <p:cNvGrpSpPr/>
            <p:nvPr/>
          </p:nvGrpSpPr>
          <p:grpSpPr>
            <a:xfrm>
              <a:off x="2676832" y="4864231"/>
              <a:ext cx="904973" cy="904973"/>
              <a:chOff x="2676832" y="4864231"/>
              <a:chExt cx="904973" cy="904973"/>
            </a:xfrm>
          </p:grpSpPr>
          <p:sp>
            <p:nvSpPr>
              <p:cNvPr id="40" name="Oval 39">
                <a:extLst>
                  <a:ext uri="{FF2B5EF4-FFF2-40B4-BE49-F238E27FC236}">
                    <a16:creationId xmlns:a16="http://schemas.microsoft.com/office/drawing/2014/main" id="{36F6DE66-BA70-55F9-9DC9-A34789C4C65F}"/>
                  </a:ext>
                </a:extLst>
              </p:cNvPr>
              <p:cNvSpPr/>
              <p:nvPr/>
            </p:nvSpPr>
            <p:spPr>
              <a:xfrm>
                <a:off x="2676832" y="4864231"/>
                <a:ext cx="904973" cy="904973"/>
              </a:xfrm>
              <a:prstGeom prst="ellipse">
                <a:avLst/>
              </a:prstGeom>
              <a:noFill/>
              <a:ln w="82550" cap="flat" cmpd="sng" algn="ctr">
                <a:solidFill>
                  <a:srgbClr val="008BF5">
                    <a:alpha val="3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Oval 40">
                <a:extLst>
                  <a:ext uri="{FF2B5EF4-FFF2-40B4-BE49-F238E27FC236}">
                    <a16:creationId xmlns:a16="http://schemas.microsoft.com/office/drawing/2014/main" id="{E815BBB4-4B29-9626-FD6C-0A133C4A105A}"/>
                  </a:ext>
                </a:extLst>
              </p:cNvPr>
              <p:cNvSpPr/>
              <p:nvPr/>
            </p:nvSpPr>
            <p:spPr>
              <a:xfrm>
                <a:off x="2780527" y="4967926"/>
                <a:ext cx="697583" cy="697583"/>
              </a:xfrm>
              <a:prstGeom prst="ellipse">
                <a:avLst/>
              </a:prstGeom>
              <a:solidFill>
                <a:srgbClr val="116DB5"/>
              </a:solidFill>
              <a:ln w="152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39" name="Google Shape;126;p5">
              <a:extLst>
                <a:ext uri="{FF2B5EF4-FFF2-40B4-BE49-F238E27FC236}">
                  <a16:creationId xmlns:a16="http://schemas.microsoft.com/office/drawing/2014/main" id="{10D57BD0-0367-5DF3-C08E-D5B3D6B1A5B8}"/>
                </a:ext>
              </a:extLst>
            </p:cNvPr>
            <p:cNvSpPr txBox="1"/>
            <p:nvPr/>
          </p:nvSpPr>
          <p:spPr>
            <a:xfrm>
              <a:off x="2676831" y="5158594"/>
              <a:ext cx="904973"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After</a:t>
              </a:r>
              <a:endParaRPr kumimoji="0" sz="900" b="0" i="0" u="none" strike="noStrike" kern="0" cap="none" spc="0" normalizeH="0" baseline="0" noProof="0" dirty="0">
                <a:ln>
                  <a:noFill/>
                </a:ln>
                <a:solidFill>
                  <a:srgbClr val="FFFFFF"/>
                </a:solidFill>
                <a:effectLst/>
                <a:uLnTx/>
                <a:uFillTx/>
                <a:latin typeface="Montserrat"/>
                <a:ea typeface="+mn-ea"/>
                <a:cs typeface="Arial"/>
                <a:sym typeface="Arial"/>
              </a:endParaRPr>
            </a:p>
          </p:txBody>
        </p:sp>
      </p:grpSp>
      <p:grpSp>
        <p:nvGrpSpPr>
          <p:cNvPr id="11" name="Group 10">
            <a:extLst>
              <a:ext uri="{FF2B5EF4-FFF2-40B4-BE49-F238E27FC236}">
                <a16:creationId xmlns:a16="http://schemas.microsoft.com/office/drawing/2014/main" id="{69EF69E5-5422-8E4D-7B75-80FCFC40964A}"/>
              </a:ext>
            </a:extLst>
          </p:cNvPr>
          <p:cNvGrpSpPr/>
          <p:nvPr/>
        </p:nvGrpSpPr>
        <p:grpSpPr>
          <a:xfrm>
            <a:off x="2537972" y="4971807"/>
            <a:ext cx="904974" cy="904973"/>
            <a:chOff x="2676831" y="4864231"/>
            <a:chExt cx="904974" cy="904973"/>
          </a:xfrm>
        </p:grpSpPr>
        <p:grpSp>
          <p:nvGrpSpPr>
            <p:cNvPr id="12" name="Group 11">
              <a:extLst>
                <a:ext uri="{FF2B5EF4-FFF2-40B4-BE49-F238E27FC236}">
                  <a16:creationId xmlns:a16="http://schemas.microsoft.com/office/drawing/2014/main" id="{D1E1A564-C7C8-AD22-4C34-F4F6F1E039A0}"/>
                </a:ext>
              </a:extLst>
            </p:cNvPr>
            <p:cNvGrpSpPr/>
            <p:nvPr/>
          </p:nvGrpSpPr>
          <p:grpSpPr>
            <a:xfrm>
              <a:off x="2676832" y="4864231"/>
              <a:ext cx="904973" cy="904973"/>
              <a:chOff x="2676832" y="4864231"/>
              <a:chExt cx="904973" cy="904973"/>
            </a:xfrm>
          </p:grpSpPr>
          <p:sp>
            <p:nvSpPr>
              <p:cNvPr id="14" name="Oval 13">
                <a:extLst>
                  <a:ext uri="{FF2B5EF4-FFF2-40B4-BE49-F238E27FC236}">
                    <a16:creationId xmlns:a16="http://schemas.microsoft.com/office/drawing/2014/main" id="{E09BF0C4-A41F-B4D7-3C55-8123399741AF}"/>
                  </a:ext>
                </a:extLst>
              </p:cNvPr>
              <p:cNvSpPr/>
              <p:nvPr/>
            </p:nvSpPr>
            <p:spPr>
              <a:xfrm>
                <a:off x="2676832" y="4864231"/>
                <a:ext cx="904973" cy="904973"/>
              </a:xfrm>
              <a:prstGeom prst="ellipse">
                <a:avLst/>
              </a:prstGeom>
              <a:noFill/>
              <a:ln w="82550" cap="flat" cmpd="sng" algn="ctr">
                <a:solidFill>
                  <a:srgbClr val="008BF5">
                    <a:alpha val="3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Oval 14">
                <a:extLst>
                  <a:ext uri="{FF2B5EF4-FFF2-40B4-BE49-F238E27FC236}">
                    <a16:creationId xmlns:a16="http://schemas.microsoft.com/office/drawing/2014/main" id="{8F117E93-233B-4EB1-0207-6C5D6273E600}"/>
                  </a:ext>
                </a:extLst>
              </p:cNvPr>
              <p:cNvSpPr/>
              <p:nvPr/>
            </p:nvSpPr>
            <p:spPr>
              <a:xfrm>
                <a:off x="2780527" y="4967926"/>
                <a:ext cx="697583" cy="697583"/>
              </a:xfrm>
              <a:prstGeom prst="ellipse">
                <a:avLst/>
              </a:prstGeom>
              <a:solidFill>
                <a:srgbClr val="116DB5"/>
              </a:solidFill>
              <a:ln w="152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3" name="Google Shape;126;p5">
              <a:extLst>
                <a:ext uri="{FF2B5EF4-FFF2-40B4-BE49-F238E27FC236}">
                  <a16:creationId xmlns:a16="http://schemas.microsoft.com/office/drawing/2014/main" id="{6FFB0EBB-E959-E6E9-28F8-CCAA000E305A}"/>
                </a:ext>
              </a:extLst>
            </p:cNvPr>
            <p:cNvSpPr txBox="1"/>
            <p:nvPr/>
          </p:nvSpPr>
          <p:spPr>
            <a:xfrm>
              <a:off x="2676831" y="5158594"/>
              <a:ext cx="904973"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Before</a:t>
              </a:r>
              <a:endParaRPr kumimoji="0" sz="900" b="0" i="0" u="none" strike="noStrike" kern="0" cap="none" spc="0" normalizeH="0" baseline="0" noProof="0" dirty="0">
                <a:ln>
                  <a:noFill/>
                </a:ln>
                <a:solidFill>
                  <a:srgbClr val="FFFFFF"/>
                </a:solidFill>
                <a:effectLst/>
                <a:uLnTx/>
                <a:uFillTx/>
                <a:latin typeface="Montserrat"/>
                <a:ea typeface="+mn-ea"/>
                <a:cs typeface="Arial"/>
                <a:sym typeface="Arial"/>
              </a:endParaRPr>
            </a:p>
          </p:txBody>
        </p:sp>
      </p:grpSp>
      <p:grpSp>
        <p:nvGrpSpPr>
          <p:cNvPr id="7" name="Group 6" hidden="1">
            <a:extLst>
              <a:ext uri="{FF2B5EF4-FFF2-40B4-BE49-F238E27FC236}">
                <a16:creationId xmlns:a16="http://schemas.microsoft.com/office/drawing/2014/main" id="{4B3EB25F-AFFA-3F92-B26A-615744A0AF6A}"/>
              </a:ext>
            </a:extLst>
          </p:cNvPr>
          <p:cNvGrpSpPr/>
          <p:nvPr/>
        </p:nvGrpSpPr>
        <p:grpSpPr>
          <a:xfrm>
            <a:off x="2537972" y="4971807"/>
            <a:ext cx="904974" cy="904973"/>
            <a:chOff x="2676831" y="4864231"/>
            <a:chExt cx="904974" cy="904973"/>
          </a:xfrm>
        </p:grpSpPr>
        <p:grpSp>
          <p:nvGrpSpPr>
            <p:cNvPr id="8" name="Group 7">
              <a:extLst>
                <a:ext uri="{FF2B5EF4-FFF2-40B4-BE49-F238E27FC236}">
                  <a16:creationId xmlns:a16="http://schemas.microsoft.com/office/drawing/2014/main" id="{6118ACAC-8AB9-AD7C-E0D9-5955A872AF51}"/>
                </a:ext>
              </a:extLst>
            </p:cNvPr>
            <p:cNvGrpSpPr/>
            <p:nvPr/>
          </p:nvGrpSpPr>
          <p:grpSpPr>
            <a:xfrm>
              <a:off x="2676832" y="4864231"/>
              <a:ext cx="904973" cy="904973"/>
              <a:chOff x="2676832" y="4864231"/>
              <a:chExt cx="904973" cy="904973"/>
            </a:xfrm>
          </p:grpSpPr>
          <p:sp>
            <p:nvSpPr>
              <p:cNvPr id="10" name="Oval 9">
                <a:extLst>
                  <a:ext uri="{FF2B5EF4-FFF2-40B4-BE49-F238E27FC236}">
                    <a16:creationId xmlns:a16="http://schemas.microsoft.com/office/drawing/2014/main" id="{249C2269-2FB8-73C7-F10E-F20ECBE38083}"/>
                  </a:ext>
                </a:extLst>
              </p:cNvPr>
              <p:cNvSpPr/>
              <p:nvPr/>
            </p:nvSpPr>
            <p:spPr>
              <a:xfrm>
                <a:off x="2676832" y="4864231"/>
                <a:ext cx="904973" cy="904973"/>
              </a:xfrm>
              <a:prstGeom prst="ellipse">
                <a:avLst/>
              </a:prstGeom>
              <a:noFill/>
              <a:ln w="82550" cap="flat" cmpd="sng" algn="ctr">
                <a:solidFill>
                  <a:srgbClr val="008BF5">
                    <a:alpha val="3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3C58BDDC-1887-C2A6-4763-9E9F2C6CE7B0}"/>
                  </a:ext>
                </a:extLst>
              </p:cNvPr>
              <p:cNvSpPr/>
              <p:nvPr/>
            </p:nvSpPr>
            <p:spPr>
              <a:xfrm>
                <a:off x="2780527" y="4967926"/>
                <a:ext cx="697583" cy="697583"/>
              </a:xfrm>
              <a:prstGeom prst="ellipse">
                <a:avLst/>
              </a:prstGeom>
              <a:solidFill>
                <a:srgbClr val="116DB5"/>
              </a:solidFill>
              <a:ln w="152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9" name="Google Shape;126;p5" hidden="1">
              <a:extLst>
                <a:ext uri="{FF2B5EF4-FFF2-40B4-BE49-F238E27FC236}">
                  <a16:creationId xmlns:a16="http://schemas.microsoft.com/office/drawing/2014/main" id="{66AEFC64-1D8B-4CBB-9374-954EA77A80AA}"/>
                </a:ext>
              </a:extLst>
            </p:cNvPr>
            <p:cNvSpPr txBox="1"/>
            <p:nvPr/>
          </p:nvSpPr>
          <p:spPr>
            <a:xfrm>
              <a:off x="2676831" y="5158594"/>
              <a:ext cx="904973"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After</a:t>
              </a:r>
              <a:endParaRPr kumimoji="0" sz="900" b="0" i="0" u="none" strike="noStrike" kern="0" cap="none" spc="0" normalizeH="0" baseline="0" noProof="0" dirty="0">
                <a:ln>
                  <a:noFill/>
                </a:ln>
                <a:solidFill>
                  <a:srgbClr val="FFFFFF"/>
                </a:solidFill>
                <a:effectLst/>
                <a:uLnTx/>
                <a:uFillTx/>
                <a:latin typeface="Montserrat"/>
                <a:ea typeface="+mn-ea"/>
                <a:cs typeface="Arial"/>
                <a:sym typeface="Arial"/>
              </a:endParaRPr>
            </a:p>
          </p:txBody>
        </p:sp>
      </p:grpSp>
    </p:spTree>
    <p:extLst>
      <p:ext uri="{BB962C8B-B14F-4D97-AF65-F5344CB8AC3E}">
        <p14:creationId xmlns:p14="http://schemas.microsoft.com/office/powerpoint/2010/main" val="100966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24;p5">
            <a:extLst>
              <a:ext uri="{FF2B5EF4-FFF2-40B4-BE49-F238E27FC236}">
                <a16:creationId xmlns:a16="http://schemas.microsoft.com/office/drawing/2014/main" id="{D480173F-D0D3-4BC5-EF15-E29AE8DEEECF}"/>
              </a:ext>
            </a:extLst>
          </p:cNvPr>
          <p:cNvSpPr/>
          <p:nvPr/>
        </p:nvSpPr>
        <p:spPr>
          <a:xfrm>
            <a:off x="0" y="0"/>
            <a:ext cx="12192000" cy="6858000"/>
          </a:xfrm>
          <a:prstGeom prst="rect">
            <a:avLst/>
          </a:prstGeom>
          <a:solidFill>
            <a:srgbClr val="003C69"/>
          </a:solidFill>
          <a:ln>
            <a:noFill/>
          </a:ln>
        </p:spPr>
        <p:txBody>
          <a:bodyPr spcFirstLastPara="1" wrap="square" lIns="91425" tIns="91425" rIns="91425" bIns="91425" anchor="t" anchorCtr="0">
            <a:norm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4" name="Picture 3">
            <a:extLst>
              <a:ext uri="{FF2B5EF4-FFF2-40B4-BE49-F238E27FC236}">
                <a16:creationId xmlns:a16="http://schemas.microsoft.com/office/drawing/2014/main" id="{B681219E-05D8-7175-A852-D5F6F8E4980E}"/>
              </a:ext>
            </a:extLst>
          </p:cNvPr>
          <p:cNvPicPr>
            <a:picLocks noChangeAspect="1"/>
          </p:cNvPicPr>
          <p:nvPr/>
        </p:nvPicPr>
        <p:blipFill rotWithShape="1">
          <a:blip r:embed="rId2"/>
          <a:srcRect l="3791" t="1714" r="4112" b="2612"/>
          <a:stretch/>
        </p:blipFill>
        <p:spPr>
          <a:xfrm>
            <a:off x="-7189" y="1358392"/>
            <a:ext cx="5974456" cy="3907773"/>
          </a:xfrm>
          <a:prstGeom prst="rect">
            <a:avLst/>
          </a:prstGeom>
        </p:spPr>
      </p:pic>
      <p:pic>
        <p:nvPicPr>
          <p:cNvPr id="5" name="Picture 4">
            <a:extLst>
              <a:ext uri="{FF2B5EF4-FFF2-40B4-BE49-F238E27FC236}">
                <a16:creationId xmlns:a16="http://schemas.microsoft.com/office/drawing/2014/main" id="{DCF6CF5B-9292-CC9C-7CD2-CC96C4510B1C}"/>
              </a:ext>
            </a:extLst>
          </p:cNvPr>
          <p:cNvPicPr>
            <a:picLocks noChangeAspect="1"/>
          </p:cNvPicPr>
          <p:nvPr/>
        </p:nvPicPr>
        <p:blipFill rotWithShape="1">
          <a:blip r:embed="rId3"/>
          <a:srcRect l="3143" t="2585" r="1635"/>
          <a:stretch/>
        </p:blipFill>
        <p:spPr>
          <a:xfrm>
            <a:off x="6151789" y="1358392"/>
            <a:ext cx="6040210" cy="3907774"/>
          </a:xfrm>
          <a:prstGeom prst="rect">
            <a:avLst/>
          </a:prstGeom>
        </p:spPr>
      </p:pic>
      <p:sp>
        <p:nvSpPr>
          <p:cNvPr id="25" name="gradation">
            <a:extLst>
              <a:ext uri="{FF2B5EF4-FFF2-40B4-BE49-F238E27FC236}">
                <a16:creationId xmlns:a16="http://schemas.microsoft.com/office/drawing/2014/main" id="{4DDCC041-E0C1-CA7E-2503-F470A6AE1989}"/>
              </a:ext>
            </a:extLst>
          </p:cNvPr>
          <p:cNvSpPr/>
          <p:nvPr/>
        </p:nvSpPr>
        <p:spPr>
          <a:xfrm>
            <a:off x="-3478" y="2971801"/>
            <a:ext cx="12195477" cy="3886200"/>
          </a:xfrm>
          <a:prstGeom prst="rect">
            <a:avLst/>
          </a:prstGeom>
          <a:gradFill>
            <a:gsLst>
              <a:gs pos="0">
                <a:srgbClr val="000000">
                  <a:alpha val="0"/>
                </a:srgbClr>
              </a:gs>
              <a:gs pos="100000">
                <a:srgbClr val="000000">
                  <a:alpha val="49631"/>
                </a:srgbClr>
              </a:gs>
            </a:gsLst>
            <a:lin ang="54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 name="Google Shape;126;p5">
            <a:extLst>
              <a:ext uri="{FF2B5EF4-FFF2-40B4-BE49-F238E27FC236}">
                <a16:creationId xmlns:a16="http://schemas.microsoft.com/office/drawing/2014/main" id="{A72D79E2-5228-55B7-5939-FF0953AB611B}"/>
              </a:ext>
            </a:extLst>
          </p:cNvPr>
          <p:cNvSpPr txBox="1"/>
          <p:nvPr/>
        </p:nvSpPr>
        <p:spPr>
          <a:xfrm>
            <a:off x="378369" y="731520"/>
            <a:ext cx="1165107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Paseo 51: Washer and dryer addition – </a:t>
            </a:r>
            <a:r>
              <a:rPr kumimoji="0" lang="en-US" sz="2800" b="0" i="0" u="none" strike="noStrike" kern="0" cap="none" spc="0" normalizeH="0" baseline="0" noProof="0" dirty="0">
                <a:ln>
                  <a:noFill/>
                </a:ln>
                <a:solidFill>
                  <a:srgbClr val="FFFFFF"/>
                </a:solidFill>
                <a:effectLst/>
                <a:uLnTx/>
                <a:uFillTx/>
                <a:latin typeface="Montserrat"/>
                <a:ea typeface="Montserrat SemiBold"/>
                <a:cs typeface="Montserrat SemiBold"/>
                <a:sym typeface="Montserrat SemiBold"/>
              </a:rPr>
              <a:t>Glendale, AZ</a:t>
            </a:r>
            <a:endParaRPr kumimoji="0" sz="1600" b="0" i="0" u="none" strike="noStrike" kern="0" cap="none" spc="0" normalizeH="0" baseline="0" noProof="0" dirty="0">
              <a:ln>
                <a:noFill/>
              </a:ln>
              <a:solidFill>
                <a:srgbClr val="000000"/>
              </a:solidFill>
              <a:effectLst/>
              <a:uLnTx/>
              <a:uFillTx/>
              <a:latin typeface="Montserrat"/>
              <a:ea typeface="+mn-ea"/>
              <a:cs typeface="Arial"/>
              <a:sym typeface="Arial"/>
            </a:endParaRPr>
          </a:p>
        </p:txBody>
      </p:sp>
      <p:sp>
        <p:nvSpPr>
          <p:cNvPr id="27" name="Google Shape;127;p5">
            <a:extLst>
              <a:ext uri="{FF2B5EF4-FFF2-40B4-BE49-F238E27FC236}">
                <a16:creationId xmlns:a16="http://schemas.microsoft.com/office/drawing/2014/main" id="{832FC4BD-AF7F-25B7-436A-A4D2E654F2B1}"/>
              </a:ext>
            </a:extLst>
          </p:cNvPr>
          <p:cNvSpPr txBox="1">
            <a:spLocks/>
          </p:cNvSpPr>
          <p:nvPr/>
        </p:nvSpPr>
        <p:spPr>
          <a:xfrm>
            <a:off x="548640" y="6400800"/>
            <a:ext cx="722839" cy="19202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1pPr>
            <a:lvl2pPr marL="0" marR="0" lvl="1"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2pPr>
            <a:lvl3pPr marL="0" marR="0" lvl="2"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3pPr>
            <a:lvl4pPr marL="0" marR="0" lvl="3"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4pPr>
            <a:lvl5pPr marL="0" marR="0" lvl="4"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5pPr>
            <a:lvl6pPr marL="0" marR="0" lvl="5"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6pPr>
            <a:lvl7pPr marL="0" marR="0" lvl="6"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7pPr>
            <a:lvl8pPr marL="0" marR="0" lvl="7"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8pPr>
            <a:lvl9pPr marL="0" marR="0" lvl="8"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9pPr>
          </a:lstStyle>
          <a:p>
            <a:pPr marL="0" marR="0" lvl="0" indent="0" algn="l" defTabSz="914400" rtl="0" eaLnBrk="1" fontAlgn="auto" latinLnBrk="0" hangingPunct="1">
              <a:lnSpc>
                <a:spcPct val="125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FFFFFF"/>
                </a:solidFill>
                <a:effectLst/>
                <a:uLnTx/>
                <a:uFillTx/>
                <a:latin typeface="Montserrat Light"/>
                <a:sym typeface="Montserrat Light"/>
              </a:rPr>
              <a:pPr marL="0" marR="0" lvl="0" indent="0" algn="l" defTabSz="914400" rtl="0" eaLnBrk="1" fontAlgn="auto" latinLnBrk="0" hangingPunct="1">
                <a:lnSpc>
                  <a:spcPct val="125000"/>
                </a:lnSpc>
                <a:spcBef>
                  <a:spcPts val="0"/>
                </a:spcBef>
                <a:spcAft>
                  <a:spcPts val="0"/>
                </a:spcAft>
                <a:buClr>
                  <a:srgbClr val="000000"/>
                </a:buClr>
                <a:buSzPts val="800"/>
                <a:buFont typeface="Arial"/>
                <a:buNone/>
                <a:tabLst/>
                <a:defRPr/>
              </a:pPr>
              <a:t>24</a:t>
            </a:fld>
            <a:endParaRPr kumimoji="0" lang="en-US" sz="800" b="0" i="0" u="none" strike="noStrike" kern="0" cap="none" spc="0" normalizeH="0" baseline="0" noProof="0">
              <a:ln>
                <a:noFill/>
              </a:ln>
              <a:solidFill>
                <a:srgbClr val="FFFFFF"/>
              </a:solidFill>
              <a:effectLst/>
              <a:uLnTx/>
              <a:uFillTx/>
              <a:latin typeface="Montserrat Light"/>
              <a:sym typeface="Montserrat Light"/>
            </a:endParaRPr>
          </a:p>
        </p:txBody>
      </p:sp>
      <p:sp>
        <p:nvSpPr>
          <p:cNvPr id="28" name="Google Shape;128;p5">
            <a:extLst>
              <a:ext uri="{FF2B5EF4-FFF2-40B4-BE49-F238E27FC236}">
                <a16:creationId xmlns:a16="http://schemas.microsoft.com/office/drawing/2014/main" id="{432BD755-6F33-0CC7-5697-931A57E1D271}"/>
              </a:ext>
            </a:extLst>
          </p:cNvPr>
          <p:cNvSpPr txBox="1"/>
          <p:nvPr/>
        </p:nvSpPr>
        <p:spPr>
          <a:xfrm>
            <a:off x="731520" y="6400800"/>
            <a:ext cx="3291840" cy="19202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25000"/>
              </a:lnSpc>
              <a:spcBef>
                <a:spcPts val="0"/>
              </a:spcBef>
              <a:spcAft>
                <a:spcPts val="0"/>
              </a:spcAft>
              <a:buClr>
                <a:srgbClr val="003C69"/>
              </a:buClr>
              <a:buSzPts val="800"/>
              <a:buFont typeface="Montserrat Light"/>
              <a:buNone/>
              <a:tabLst/>
              <a:defRPr/>
            </a:pPr>
            <a:r>
              <a:rPr kumimoji="0" lang="en-US" sz="800" b="0" i="0" u="none" strike="noStrike" kern="0" cap="none" spc="0" normalizeH="0" baseline="0" noProof="0" dirty="0">
                <a:ln>
                  <a:noFill/>
                </a:ln>
                <a:solidFill>
                  <a:srgbClr val="FFFFFF"/>
                </a:solidFill>
                <a:effectLst/>
                <a:uLnTx/>
                <a:uFillTx/>
                <a:latin typeface="Montserrat Light"/>
                <a:ea typeface="Montserrat Light"/>
                <a:cs typeface="Montserrat Light"/>
                <a:sym typeface="Montserrat Light"/>
              </a:rPr>
              <a:t>RINCONPARTNERS.COM  •  © 2025 RINCON PARTNERS, LLC</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29" name="Google Shape;129;p5">
            <a:extLst>
              <a:ext uri="{FF2B5EF4-FFF2-40B4-BE49-F238E27FC236}">
                <a16:creationId xmlns:a16="http://schemas.microsoft.com/office/drawing/2014/main" id="{841C8522-10E2-58B4-1577-F37BAFE6467C}"/>
              </a:ext>
            </a:extLst>
          </p:cNvPr>
          <p:cNvPicPr preferRelativeResize="0"/>
          <p:nvPr/>
        </p:nvPicPr>
        <p:blipFill rotWithShape="1">
          <a:blip r:embed="rId4">
            <a:alphaModFix/>
          </a:blip>
          <a:srcRect/>
          <a:stretch/>
        </p:blipFill>
        <p:spPr>
          <a:xfrm>
            <a:off x="10842474" y="6000825"/>
            <a:ext cx="996696" cy="485889"/>
          </a:xfrm>
          <a:prstGeom prst="rect">
            <a:avLst/>
          </a:prstGeom>
          <a:noFill/>
          <a:ln>
            <a:noFill/>
          </a:ln>
        </p:spPr>
      </p:pic>
      <p:pic>
        <p:nvPicPr>
          <p:cNvPr id="30" name="dots">
            <a:extLst>
              <a:ext uri="{FF2B5EF4-FFF2-40B4-BE49-F238E27FC236}">
                <a16:creationId xmlns:a16="http://schemas.microsoft.com/office/drawing/2014/main" id="{7F667695-AC10-7131-BE93-F5CAA5C256C7}"/>
              </a:ext>
            </a:extLst>
          </p:cNvPr>
          <p:cNvPicPr preferRelativeResize="0"/>
          <p:nvPr/>
        </p:nvPicPr>
        <p:blipFill rotWithShape="1">
          <a:blip r:embed="rId5">
            <a:alphaModFix amt="25000"/>
          </a:blip>
          <a:srcRect l="1525" t="77221" r="49502" b="17499"/>
          <a:stretch/>
        </p:blipFill>
        <p:spPr>
          <a:xfrm>
            <a:off x="6155273" y="5335085"/>
            <a:ext cx="6099480" cy="370766"/>
          </a:xfrm>
          <a:prstGeom prst="rect">
            <a:avLst/>
          </a:prstGeom>
          <a:noFill/>
          <a:ln>
            <a:noFill/>
          </a:ln>
        </p:spPr>
      </p:pic>
      <p:pic>
        <p:nvPicPr>
          <p:cNvPr id="31" name="dots">
            <a:extLst>
              <a:ext uri="{FF2B5EF4-FFF2-40B4-BE49-F238E27FC236}">
                <a16:creationId xmlns:a16="http://schemas.microsoft.com/office/drawing/2014/main" id="{FF12ADD0-C5B4-E6E4-BF39-9E0E4B475F9A}"/>
              </a:ext>
            </a:extLst>
          </p:cNvPr>
          <p:cNvPicPr preferRelativeResize="0"/>
          <p:nvPr/>
        </p:nvPicPr>
        <p:blipFill rotWithShape="1">
          <a:blip r:embed="rId5">
            <a:alphaModFix amt="25000"/>
          </a:blip>
          <a:srcRect l="1525" t="77221" r="49502" b="17499"/>
          <a:stretch/>
        </p:blipFill>
        <p:spPr>
          <a:xfrm>
            <a:off x="-3480" y="5335085"/>
            <a:ext cx="6099480" cy="370766"/>
          </a:xfrm>
          <a:prstGeom prst="rect">
            <a:avLst/>
          </a:prstGeom>
          <a:noFill/>
          <a:ln>
            <a:noFill/>
          </a:ln>
        </p:spPr>
      </p:pic>
      <p:grpSp>
        <p:nvGrpSpPr>
          <p:cNvPr id="37" name="Group 36">
            <a:extLst>
              <a:ext uri="{FF2B5EF4-FFF2-40B4-BE49-F238E27FC236}">
                <a16:creationId xmlns:a16="http://schemas.microsoft.com/office/drawing/2014/main" id="{8583C944-9D5F-13C7-49BA-6E9139F0E5C0}"/>
              </a:ext>
            </a:extLst>
          </p:cNvPr>
          <p:cNvGrpSpPr/>
          <p:nvPr/>
        </p:nvGrpSpPr>
        <p:grpSpPr>
          <a:xfrm>
            <a:off x="8725187" y="4971807"/>
            <a:ext cx="904974" cy="904973"/>
            <a:chOff x="2676831" y="4864231"/>
            <a:chExt cx="904974" cy="904973"/>
          </a:xfrm>
        </p:grpSpPr>
        <p:grpSp>
          <p:nvGrpSpPr>
            <p:cNvPr id="38" name="Group 37">
              <a:extLst>
                <a:ext uri="{FF2B5EF4-FFF2-40B4-BE49-F238E27FC236}">
                  <a16:creationId xmlns:a16="http://schemas.microsoft.com/office/drawing/2014/main" id="{E447424A-3833-2653-2E2E-0106434BD970}"/>
                </a:ext>
              </a:extLst>
            </p:cNvPr>
            <p:cNvGrpSpPr/>
            <p:nvPr/>
          </p:nvGrpSpPr>
          <p:grpSpPr>
            <a:xfrm>
              <a:off x="2676832" y="4864231"/>
              <a:ext cx="904973" cy="904973"/>
              <a:chOff x="2676832" y="4864231"/>
              <a:chExt cx="904973" cy="904973"/>
            </a:xfrm>
          </p:grpSpPr>
          <p:sp>
            <p:nvSpPr>
              <p:cNvPr id="40" name="Oval 39">
                <a:extLst>
                  <a:ext uri="{FF2B5EF4-FFF2-40B4-BE49-F238E27FC236}">
                    <a16:creationId xmlns:a16="http://schemas.microsoft.com/office/drawing/2014/main" id="{36F6DE66-BA70-55F9-9DC9-A34789C4C65F}"/>
                  </a:ext>
                </a:extLst>
              </p:cNvPr>
              <p:cNvSpPr/>
              <p:nvPr/>
            </p:nvSpPr>
            <p:spPr>
              <a:xfrm>
                <a:off x="2676832" y="4864231"/>
                <a:ext cx="904973" cy="904973"/>
              </a:xfrm>
              <a:prstGeom prst="ellipse">
                <a:avLst/>
              </a:prstGeom>
              <a:noFill/>
              <a:ln w="82550" cap="flat" cmpd="sng" algn="ctr">
                <a:solidFill>
                  <a:srgbClr val="008BF5">
                    <a:alpha val="3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Oval 40">
                <a:extLst>
                  <a:ext uri="{FF2B5EF4-FFF2-40B4-BE49-F238E27FC236}">
                    <a16:creationId xmlns:a16="http://schemas.microsoft.com/office/drawing/2014/main" id="{E815BBB4-4B29-9626-FD6C-0A133C4A105A}"/>
                  </a:ext>
                </a:extLst>
              </p:cNvPr>
              <p:cNvSpPr/>
              <p:nvPr/>
            </p:nvSpPr>
            <p:spPr>
              <a:xfrm>
                <a:off x="2780527" y="4967926"/>
                <a:ext cx="697583" cy="697583"/>
              </a:xfrm>
              <a:prstGeom prst="ellipse">
                <a:avLst/>
              </a:prstGeom>
              <a:solidFill>
                <a:srgbClr val="116DB5"/>
              </a:solidFill>
              <a:ln w="152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39" name="Google Shape;126;p5">
              <a:extLst>
                <a:ext uri="{FF2B5EF4-FFF2-40B4-BE49-F238E27FC236}">
                  <a16:creationId xmlns:a16="http://schemas.microsoft.com/office/drawing/2014/main" id="{10D57BD0-0367-5DF3-C08E-D5B3D6B1A5B8}"/>
                </a:ext>
              </a:extLst>
            </p:cNvPr>
            <p:cNvSpPr txBox="1"/>
            <p:nvPr/>
          </p:nvSpPr>
          <p:spPr>
            <a:xfrm>
              <a:off x="2676831" y="5158594"/>
              <a:ext cx="904973"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After</a:t>
              </a:r>
              <a:endParaRPr kumimoji="0" sz="900" b="0" i="0" u="none" strike="noStrike" kern="0" cap="none" spc="0" normalizeH="0" baseline="0" noProof="0" dirty="0">
                <a:ln>
                  <a:noFill/>
                </a:ln>
                <a:solidFill>
                  <a:srgbClr val="FFFFFF"/>
                </a:solidFill>
                <a:effectLst/>
                <a:uLnTx/>
                <a:uFillTx/>
                <a:latin typeface="Montserrat"/>
                <a:ea typeface="+mn-ea"/>
                <a:cs typeface="Arial"/>
                <a:sym typeface="Arial"/>
              </a:endParaRPr>
            </a:p>
          </p:txBody>
        </p:sp>
      </p:grpSp>
      <p:grpSp>
        <p:nvGrpSpPr>
          <p:cNvPr id="11" name="Group 10">
            <a:extLst>
              <a:ext uri="{FF2B5EF4-FFF2-40B4-BE49-F238E27FC236}">
                <a16:creationId xmlns:a16="http://schemas.microsoft.com/office/drawing/2014/main" id="{69EF69E5-5422-8E4D-7B75-80FCFC40964A}"/>
              </a:ext>
            </a:extLst>
          </p:cNvPr>
          <p:cNvGrpSpPr/>
          <p:nvPr/>
        </p:nvGrpSpPr>
        <p:grpSpPr>
          <a:xfrm>
            <a:off x="2537972" y="4971807"/>
            <a:ext cx="904974" cy="904973"/>
            <a:chOff x="2676831" y="4864231"/>
            <a:chExt cx="904974" cy="904973"/>
          </a:xfrm>
        </p:grpSpPr>
        <p:grpSp>
          <p:nvGrpSpPr>
            <p:cNvPr id="12" name="Group 11">
              <a:extLst>
                <a:ext uri="{FF2B5EF4-FFF2-40B4-BE49-F238E27FC236}">
                  <a16:creationId xmlns:a16="http://schemas.microsoft.com/office/drawing/2014/main" id="{D1E1A564-C7C8-AD22-4C34-F4F6F1E039A0}"/>
                </a:ext>
              </a:extLst>
            </p:cNvPr>
            <p:cNvGrpSpPr/>
            <p:nvPr/>
          </p:nvGrpSpPr>
          <p:grpSpPr>
            <a:xfrm>
              <a:off x="2676832" y="4864231"/>
              <a:ext cx="904973" cy="904973"/>
              <a:chOff x="2676832" y="4864231"/>
              <a:chExt cx="904973" cy="904973"/>
            </a:xfrm>
          </p:grpSpPr>
          <p:sp>
            <p:nvSpPr>
              <p:cNvPr id="14" name="Oval 13">
                <a:extLst>
                  <a:ext uri="{FF2B5EF4-FFF2-40B4-BE49-F238E27FC236}">
                    <a16:creationId xmlns:a16="http://schemas.microsoft.com/office/drawing/2014/main" id="{E09BF0C4-A41F-B4D7-3C55-8123399741AF}"/>
                  </a:ext>
                </a:extLst>
              </p:cNvPr>
              <p:cNvSpPr/>
              <p:nvPr/>
            </p:nvSpPr>
            <p:spPr>
              <a:xfrm>
                <a:off x="2676832" y="4864231"/>
                <a:ext cx="904973" cy="904973"/>
              </a:xfrm>
              <a:prstGeom prst="ellipse">
                <a:avLst/>
              </a:prstGeom>
              <a:noFill/>
              <a:ln w="82550" cap="flat" cmpd="sng" algn="ctr">
                <a:solidFill>
                  <a:srgbClr val="008BF5">
                    <a:alpha val="3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Oval 14">
                <a:extLst>
                  <a:ext uri="{FF2B5EF4-FFF2-40B4-BE49-F238E27FC236}">
                    <a16:creationId xmlns:a16="http://schemas.microsoft.com/office/drawing/2014/main" id="{8F117E93-233B-4EB1-0207-6C5D6273E600}"/>
                  </a:ext>
                </a:extLst>
              </p:cNvPr>
              <p:cNvSpPr/>
              <p:nvPr/>
            </p:nvSpPr>
            <p:spPr>
              <a:xfrm>
                <a:off x="2780527" y="4967926"/>
                <a:ext cx="697583" cy="697583"/>
              </a:xfrm>
              <a:prstGeom prst="ellipse">
                <a:avLst/>
              </a:prstGeom>
              <a:solidFill>
                <a:srgbClr val="116DB5"/>
              </a:solidFill>
              <a:ln w="152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3" name="Google Shape;126;p5">
              <a:extLst>
                <a:ext uri="{FF2B5EF4-FFF2-40B4-BE49-F238E27FC236}">
                  <a16:creationId xmlns:a16="http://schemas.microsoft.com/office/drawing/2014/main" id="{6FFB0EBB-E959-E6E9-28F8-CCAA000E305A}"/>
                </a:ext>
              </a:extLst>
            </p:cNvPr>
            <p:cNvSpPr txBox="1"/>
            <p:nvPr/>
          </p:nvSpPr>
          <p:spPr>
            <a:xfrm>
              <a:off x="2676831" y="5158594"/>
              <a:ext cx="904973"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Before</a:t>
              </a:r>
              <a:endParaRPr kumimoji="0" sz="900" b="0" i="0" u="none" strike="noStrike" kern="0" cap="none" spc="0" normalizeH="0" baseline="0" noProof="0" dirty="0">
                <a:ln>
                  <a:noFill/>
                </a:ln>
                <a:solidFill>
                  <a:srgbClr val="FFFFFF"/>
                </a:solidFill>
                <a:effectLst/>
                <a:uLnTx/>
                <a:uFillTx/>
                <a:latin typeface="Montserrat"/>
                <a:ea typeface="+mn-ea"/>
                <a:cs typeface="Arial"/>
                <a:sym typeface="Arial"/>
              </a:endParaRPr>
            </a:p>
          </p:txBody>
        </p:sp>
      </p:grpSp>
      <p:grpSp>
        <p:nvGrpSpPr>
          <p:cNvPr id="7" name="Group 6" hidden="1">
            <a:extLst>
              <a:ext uri="{FF2B5EF4-FFF2-40B4-BE49-F238E27FC236}">
                <a16:creationId xmlns:a16="http://schemas.microsoft.com/office/drawing/2014/main" id="{4B3EB25F-AFFA-3F92-B26A-615744A0AF6A}"/>
              </a:ext>
            </a:extLst>
          </p:cNvPr>
          <p:cNvGrpSpPr/>
          <p:nvPr/>
        </p:nvGrpSpPr>
        <p:grpSpPr>
          <a:xfrm>
            <a:off x="2537972" y="4971807"/>
            <a:ext cx="904974" cy="904973"/>
            <a:chOff x="2676831" y="4864231"/>
            <a:chExt cx="904974" cy="904973"/>
          </a:xfrm>
        </p:grpSpPr>
        <p:grpSp>
          <p:nvGrpSpPr>
            <p:cNvPr id="8" name="Group 7">
              <a:extLst>
                <a:ext uri="{FF2B5EF4-FFF2-40B4-BE49-F238E27FC236}">
                  <a16:creationId xmlns:a16="http://schemas.microsoft.com/office/drawing/2014/main" id="{6118ACAC-8AB9-AD7C-E0D9-5955A872AF51}"/>
                </a:ext>
              </a:extLst>
            </p:cNvPr>
            <p:cNvGrpSpPr/>
            <p:nvPr/>
          </p:nvGrpSpPr>
          <p:grpSpPr>
            <a:xfrm>
              <a:off x="2676832" y="4864231"/>
              <a:ext cx="904973" cy="904973"/>
              <a:chOff x="2676832" y="4864231"/>
              <a:chExt cx="904973" cy="904973"/>
            </a:xfrm>
          </p:grpSpPr>
          <p:sp>
            <p:nvSpPr>
              <p:cNvPr id="10" name="Oval 9">
                <a:extLst>
                  <a:ext uri="{FF2B5EF4-FFF2-40B4-BE49-F238E27FC236}">
                    <a16:creationId xmlns:a16="http://schemas.microsoft.com/office/drawing/2014/main" id="{249C2269-2FB8-73C7-F10E-F20ECBE38083}"/>
                  </a:ext>
                </a:extLst>
              </p:cNvPr>
              <p:cNvSpPr/>
              <p:nvPr/>
            </p:nvSpPr>
            <p:spPr>
              <a:xfrm>
                <a:off x="2676832" y="4864231"/>
                <a:ext cx="904973" cy="904973"/>
              </a:xfrm>
              <a:prstGeom prst="ellipse">
                <a:avLst/>
              </a:prstGeom>
              <a:noFill/>
              <a:ln w="82550" cap="flat" cmpd="sng" algn="ctr">
                <a:solidFill>
                  <a:srgbClr val="008BF5">
                    <a:alpha val="3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3C58BDDC-1887-C2A6-4763-9E9F2C6CE7B0}"/>
                  </a:ext>
                </a:extLst>
              </p:cNvPr>
              <p:cNvSpPr/>
              <p:nvPr/>
            </p:nvSpPr>
            <p:spPr>
              <a:xfrm>
                <a:off x="2780527" y="4967926"/>
                <a:ext cx="697583" cy="697583"/>
              </a:xfrm>
              <a:prstGeom prst="ellipse">
                <a:avLst/>
              </a:prstGeom>
              <a:solidFill>
                <a:srgbClr val="116DB5"/>
              </a:solidFill>
              <a:ln w="152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9" name="Google Shape;126;p5" hidden="1">
              <a:extLst>
                <a:ext uri="{FF2B5EF4-FFF2-40B4-BE49-F238E27FC236}">
                  <a16:creationId xmlns:a16="http://schemas.microsoft.com/office/drawing/2014/main" id="{66AEFC64-1D8B-4CBB-9374-954EA77A80AA}"/>
                </a:ext>
              </a:extLst>
            </p:cNvPr>
            <p:cNvSpPr txBox="1"/>
            <p:nvPr/>
          </p:nvSpPr>
          <p:spPr>
            <a:xfrm>
              <a:off x="2676831" y="5158594"/>
              <a:ext cx="904973"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After</a:t>
              </a:r>
              <a:endParaRPr kumimoji="0" sz="900" b="0" i="0" u="none" strike="noStrike" kern="0" cap="none" spc="0" normalizeH="0" baseline="0" noProof="0" dirty="0">
                <a:ln>
                  <a:noFill/>
                </a:ln>
                <a:solidFill>
                  <a:srgbClr val="FFFFFF"/>
                </a:solidFill>
                <a:effectLst/>
                <a:uLnTx/>
                <a:uFillTx/>
                <a:latin typeface="Montserrat"/>
                <a:ea typeface="+mn-ea"/>
                <a:cs typeface="Arial"/>
                <a:sym typeface="Arial"/>
              </a:endParaRPr>
            </a:p>
          </p:txBody>
        </p:sp>
      </p:grpSp>
    </p:spTree>
    <p:extLst>
      <p:ext uri="{BB962C8B-B14F-4D97-AF65-F5344CB8AC3E}">
        <p14:creationId xmlns:p14="http://schemas.microsoft.com/office/powerpoint/2010/main" val="227031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24;p5">
            <a:extLst>
              <a:ext uri="{FF2B5EF4-FFF2-40B4-BE49-F238E27FC236}">
                <a16:creationId xmlns:a16="http://schemas.microsoft.com/office/drawing/2014/main" id="{D480173F-D0D3-4BC5-EF15-E29AE8DEEECF}"/>
              </a:ext>
            </a:extLst>
          </p:cNvPr>
          <p:cNvSpPr/>
          <p:nvPr/>
        </p:nvSpPr>
        <p:spPr>
          <a:xfrm>
            <a:off x="0" y="0"/>
            <a:ext cx="12192000" cy="6858000"/>
          </a:xfrm>
          <a:prstGeom prst="rect">
            <a:avLst/>
          </a:prstGeom>
          <a:solidFill>
            <a:srgbClr val="003C69"/>
          </a:solidFill>
          <a:ln>
            <a:noFill/>
          </a:ln>
        </p:spPr>
        <p:txBody>
          <a:bodyPr spcFirstLastPara="1" wrap="square" lIns="91425" tIns="91425" rIns="91425" bIns="91425" anchor="t" anchorCtr="0">
            <a:norm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4" name="Picture 3">
            <a:extLst>
              <a:ext uri="{FF2B5EF4-FFF2-40B4-BE49-F238E27FC236}">
                <a16:creationId xmlns:a16="http://schemas.microsoft.com/office/drawing/2014/main" id="{2C3DC56D-16F3-BECA-446C-CC133C2AEAB6}"/>
              </a:ext>
            </a:extLst>
          </p:cNvPr>
          <p:cNvPicPr>
            <a:picLocks noChangeAspect="1"/>
          </p:cNvPicPr>
          <p:nvPr/>
        </p:nvPicPr>
        <p:blipFill>
          <a:blip r:embed="rId2">
            <a:extLst>
              <a:ext uri="{28A0092B-C50C-407E-A947-70E740481C1C}">
                <a14:useLocalDpi xmlns:a14="http://schemas.microsoft.com/office/drawing/2010/main" val="0"/>
              </a:ext>
            </a:extLst>
          </a:blip>
          <a:srcRect t="6959" b="6959"/>
          <a:stretch/>
        </p:blipFill>
        <p:spPr>
          <a:xfrm>
            <a:off x="6151793" y="1366518"/>
            <a:ext cx="6040207" cy="3899647"/>
          </a:xfrm>
          <a:prstGeom prst="rect">
            <a:avLst/>
          </a:prstGeom>
        </p:spPr>
      </p:pic>
      <p:pic>
        <p:nvPicPr>
          <p:cNvPr id="5" name="Picture 4">
            <a:extLst>
              <a:ext uri="{FF2B5EF4-FFF2-40B4-BE49-F238E27FC236}">
                <a16:creationId xmlns:a16="http://schemas.microsoft.com/office/drawing/2014/main" id="{540F58B9-BD77-322E-8ABF-65F22E35BFA1}"/>
              </a:ext>
            </a:extLst>
          </p:cNvPr>
          <p:cNvPicPr>
            <a:picLocks noChangeAspect="1"/>
          </p:cNvPicPr>
          <p:nvPr/>
        </p:nvPicPr>
        <p:blipFill>
          <a:blip r:embed="rId3">
            <a:extLst>
              <a:ext uri="{28A0092B-C50C-407E-A947-70E740481C1C}">
                <a14:useLocalDpi xmlns:a14="http://schemas.microsoft.com/office/drawing/2010/main" val="0"/>
              </a:ext>
            </a:extLst>
          </a:blip>
          <a:srcRect t="6378" b="6378"/>
          <a:stretch/>
        </p:blipFill>
        <p:spPr>
          <a:xfrm>
            <a:off x="-3480" y="1366522"/>
            <a:ext cx="5970750" cy="3899644"/>
          </a:xfrm>
          <a:prstGeom prst="rect">
            <a:avLst/>
          </a:prstGeom>
        </p:spPr>
      </p:pic>
      <p:sp>
        <p:nvSpPr>
          <p:cNvPr id="25" name="gradation">
            <a:extLst>
              <a:ext uri="{FF2B5EF4-FFF2-40B4-BE49-F238E27FC236}">
                <a16:creationId xmlns:a16="http://schemas.microsoft.com/office/drawing/2014/main" id="{4DDCC041-E0C1-CA7E-2503-F470A6AE1989}"/>
              </a:ext>
            </a:extLst>
          </p:cNvPr>
          <p:cNvSpPr/>
          <p:nvPr/>
        </p:nvSpPr>
        <p:spPr>
          <a:xfrm>
            <a:off x="-3478" y="2971801"/>
            <a:ext cx="12195477" cy="3886200"/>
          </a:xfrm>
          <a:prstGeom prst="rect">
            <a:avLst/>
          </a:prstGeom>
          <a:gradFill>
            <a:gsLst>
              <a:gs pos="0">
                <a:srgbClr val="000000">
                  <a:alpha val="0"/>
                </a:srgbClr>
              </a:gs>
              <a:gs pos="100000">
                <a:srgbClr val="000000">
                  <a:alpha val="49631"/>
                </a:srgbClr>
              </a:gs>
            </a:gsLst>
            <a:lin ang="54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 name="Google Shape;126;p5">
            <a:extLst>
              <a:ext uri="{FF2B5EF4-FFF2-40B4-BE49-F238E27FC236}">
                <a16:creationId xmlns:a16="http://schemas.microsoft.com/office/drawing/2014/main" id="{A72D79E2-5228-55B7-5939-FF0953AB611B}"/>
              </a:ext>
            </a:extLst>
          </p:cNvPr>
          <p:cNvSpPr txBox="1"/>
          <p:nvPr/>
        </p:nvSpPr>
        <p:spPr>
          <a:xfrm>
            <a:off x="378369" y="731520"/>
            <a:ext cx="1165107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The 60 at Melrose: Unit interiors – </a:t>
            </a:r>
            <a:r>
              <a:rPr kumimoji="0" lang="en-US" sz="2800" b="0" i="0" u="none" strike="noStrike" kern="0" cap="none" spc="0" normalizeH="0" baseline="0" noProof="0" dirty="0">
                <a:ln>
                  <a:noFill/>
                </a:ln>
                <a:solidFill>
                  <a:srgbClr val="FFFFFF"/>
                </a:solidFill>
                <a:effectLst/>
                <a:uLnTx/>
                <a:uFillTx/>
                <a:latin typeface="Montserrat"/>
                <a:ea typeface="Montserrat SemiBold"/>
                <a:cs typeface="Montserrat SemiBold"/>
                <a:sym typeface="Montserrat SemiBold"/>
              </a:rPr>
              <a:t>Phoenix, AZ</a:t>
            </a:r>
            <a:endParaRPr kumimoji="0" sz="1600" b="0" i="0" u="none" strike="noStrike" kern="0" cap="none" spc="0" normalizeH="0" baseline="0" noProof="0" dirty="0">
              <a:ln>
                <a:noFill/>
              </a:ln>
              <a:solidFill>
                <a:srgbClr val="000000"/>
              </a:solidFill>
              <a:effectLst/>
              <a:uLnTx/>
              <a:uFillTx/>
              <a:latin typeface="Montserrat"/>
              <a:ea typeface="+mn-ea"/>
              <a:cs typeface="Arial"/>
              <a:sym typeface="Arial"/>
            </a:endParaRPr>
          </a:p>
        </p:txBody>
      </p:sp>
      <p:sp>
        <p:nvSpPr>
          <p:cNvPr id="27" name="Google Shape;127;p5">
            <a:extLst>
              <a:ext uri="{FF2B5EF4-FFF2-40B4-BE49-F238E27FC236}">
                <a16:creationId xmlns:a16="http://schemas.microsoft.com/office/drawing/2014/main" id="{832FC4BD-AF7F-25B7-436A-A4D2E654F2B1}"/>
              </a:ext>
            </a:extLst>
          </p:cNvPr>
          <p:cNvSpPr txBox="1">
            <a:spLocks/>
          </p:cNvSpPr>
          <p:nvPr/>
        </p:nvSpPr>
        <p:spPr>
          <a:xfrm>
            <a:off x="548640" y="6400800"/>
            <a:ext cx="722839" cy="19202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1pPr>
            <a:lvl2pPr marL="0" marR="0" lvl="1"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2pPr>
            <a:lvl3pPr marL="0" marR="0" lvl="2"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3pPr>
            <a:lvl4pPr marL="0" marR="0" lvl="3"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4pPr>
            <a:lvl5pPr marL="0" marR="0" lvl="4"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5pPr>
            <a:lvl6pPr marL="0" marR="0" lvl="5"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6pPr>
            <a:lvl7pPr marL="0" marR="0" lvl="6"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7pPr>
            <a:lvl8pPr marL="0" marR="0" lvl="7"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8pPr>
            <a:lvl9pPr marL="0" marR="0" lvl="8"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9pPr>
          </a:lstStyle>
          <a:p>
            <a:pPr marL="0" marR="0" lvl="0" indent="0" algn="l" defTabSz="914400" rtl="0" eaLnBrk="1" fontAlgn="auto" latinLnBrk="0" hangingPunct="1">
              <a:lnSpc>
                <a:spcPct val="125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FFFFFF"/>
                </a:solidFill>
                <a:effectLst/>
                <a:uLnTx/>
                <a:uFillTx/>
                <a:latin typeface="Montserrat Light"/>
                <a:sym typeface="Montserrat Light"/>
              </a:rPr>
              <a:pPr marL="0" marR="0" lvl="0" indent="0" algn="l" defTabSz="914400" rtl="0" eaLnBrk="1" fontAlgn="auto" latinLnBrk="0" hangingPunct="1">
                <a:lnSpc>
                  <a:spcPct val="125000"/>
                </a:lnSpc>
                <a:spcBef>
                  <a:spcPts val="0"/>
                </a:spcBef>
                <a:spcAft>
                  <a:spcPts val="0"/>
                </a:spcAft>
                <a:buClr>
                  <a:srgbClr val="000000"/>
                </a:buClr>
                <a:buSzPts val="800"/>
                <a:buFont typeface="Arial"/>
                <a:buNone/>
                <a:tabLst/>
                <a:defRPr/>
              </a:pPr>
              <a:t>25</a:t>
            </a:fld>
            <a:endParaRPr kumimoji="0" lang="en-US" sz="800" b="0" i="0" u="none" strike="noStrike" kern="0" cap="none" spc="0" normalizeH="0" baseline="0" noProof="0">
              <a:ln>
                <a:noFill/>
              </a:ln>
              <a:solidFill>
                <a:srgbClr val="FFFFFF"/>
              </a:solidFill>
              <a:effectLst/>
              <a:uLnTx/>
              <a:uFillTx/>
              <a:latin typeface="Montserrat Light"/>
              <a:sym typeface="Montserrat Light"/>
            </a:endParaRPr>
          </a:p>
        </p:txBody>
      </p:sp>
      <p:sp>
        <p:nvSpPr>
          <p:cNvPr id="28" name="Google Shape;128;p5">
            <a:extLst>
              <a:ext uri="{FF2B5EF4-FFF2-40B4-BE49-F238E27FC236}">
                <a16:creationId xmlns:a16="http://schemas.microsoft.com/office/drawing/2014/main" id="{432BD755-6F33-0CC7-5697-931A57E1D271}"/>
              </a:ext>
            </a:extLst>
          </p:cNvPr>
          <p:cNvSpPr txBox="1"/>
          <p:nvPr/>
        </p:nvSpPr>
        <p:spPr>
          <a:xfrm>
            <a:off x="731520" y="6400800"/>
            <a:ext cx="3291840" cy="19202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25000"/>
              </a:lnSpc>
              <a:spcBef>
                <a:spcPts val="0"/>
              </a:spcBef>
              <a:spcAft>
                <a:spcPts val="0"/>
              </a:spcAft>
              <a:buClr>
                <a:srgbClr val="003C69"/>
              </a:buClr>
              <a:buSzPts val="800"/>
              <a:buFont typeface="Montserrat Light"/>
              <a:buNone/>
              <a:tabLst/>
              <a:defRPr/>
            </a:pPr>
            <a:r>
              <a:rPr kumimoji="0" lang="en-US" sz="800" b="0" i="0" u="none" strike="noStrike" kern="0" cap="none" spc="0" normalizeH="0" baseline="0" noProof="0" dirty="0">
                <a:ln>
                  <a:noFill/>
                </a:ln>
                <a:solidFill>
                  <a:srgbClr val="FFFFFF"/>
                </a:solidFill>
                <a:effectLst/>
                <a:uLnTx/>
                <a:uFillTx/>
                <a:latin typeface="Montserrat Light"/>
                <a:ea typeface="Montserrat Light"/>
                <a:cs typeface="Montserrat Light"/>
                <a:sym typeface="Montserrat Light"/>
              </a:rPr>
              <a:t>RINCONPARTNERS.COM  •  © 2025 RINCON PARTNERS, LLC</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29" name="Google Shape;129;p5">
            <a:extLst>
              <a:ext uri="{FF2B5EF4-FFF2-40B4-BE49-F238E27FC236}">
                <a16:creationId xmlns:a16="http://schemas.microsoft.com/office/drawing/2014/main" id="{841C8522-10E2-58B4-1577-F37BAFE6467C}"/>
              </a:ext>
            </a:extLst>
          </p:cNvPr>
          <p:cNvPicPr preferRelativeResize="0"/>
          <p:nvPr/>
        </p:nvPicPr>
        <p:blipFill rotWithShape="1">
          <a:blip r:embed="rId4">
            <a:alphaModFix/>
          </a:blip>
          <a:srcRect/>
          <a:stretch/>
        </p:blipFill>
        <p:spPr>
          <a:xfrm>
            <a:off x="10842474" y="6000825"/>
            <a:ext cx="996696" cy="485889"/>
          </a:xfrm>
          <a:prstGeom prst="rect">
            <a:avLst/>
          </a:prstGeom>
          <a:noFill/>
          <a:ln>
            <a:noFill/>
          </a:ln>
        </p:spPr>
      </p:pic>
      <p:pic>
        <p:nvPicPr>
          <p:cNvPr id="30" name="dots">
            <a:extLst>
              <a:ext uri="{FF2B5EF4-FFF2-40B4-BE49-F238E27FC236}">
                <a16:creationId xmlns:a16="http://schemas.microsoft.com/office/drawing/2014/main" id="{7F667695-AC10-7131-BE93-F5CAA5C256C7}"/>
              </a:ext>
            </a:extLst>
          </p:cNvPr>
          <p:cNvPicPr preferRelativeResize="0"/>
          <p:nvPr/>
        </p:nvPicPr>
        <p:blipFill rotWithShape="1">
          <a:blip r:embed="rId5">
            <a:alphaModFix amt="25000"/>
          </a:blip>
          <a:srcRect l="1525" t="77221" r="49502" b="17499"/>
          <a:stretch/>
        </p:blipFill>
        <p:spPr>
          <a:xfrm>
            <a:off x="6155273" y="5335085"/>
            <a:ext cx="6099480" cy="370766"/>
          </a:xfrm>
          <a:prstGeom prst="rect">
            <a:avLst/>
          </a:prstGeom>
          <a:noFill/>
          <a:ln>
            <a:noFill/>
          </a:ln>
        </p:spPr>
      </p:pic>
      <p:pic>
        <p:nvPicPr>
          <p:cNvPr id="31" name="dots">
            <a:extLst>
              <a:ext uri="{FF2B5EF4-FFF2-40B4-BE49-F238E27FC236}">
                <a16:creationId xmlns:a16="http://schemas.microsoft.com/office/drawing/2014/main" id="{FF12ADD0-C5B4-E6E4-BF39-9E0E4B475F9A}"/>
              </a:ext>
            </a:extLst>
          </p:cNvPr>
          <p:cNvPicPr preferRelativeResize="0"/>
          <p:nvPr/>
        </p:nvPicPr>
        <p:blipFill rotWithShape="1">
          <a:blip r:embed="rId5">
            <a:alphaModFix amt="25000"/>
          </a:blip>
          <a:srcRect l="1525" t="77221" r="49502" b="17499"/>
          <a:stretch/>
        </p:blipFill>
        <p:spPr>
          <a:xfrm>
            <a:off x="-3480" y="5335085"/>
            <a:ext cx="6099480" cy="370766"/>
          </a:xfrm>
          <a:prstGeom prst="rect">
            <a:avLst/>
          </a:prstGeom>
          <a:noFill/>
          <a:ln>
            <a:noFill/>
          </a:ln>
        </p:spPr>
      </p:pic>
      <p:grpSp>
        <p:nvGrpSpPr>
          <p:cNvPr id="37" name="Group 36">
            <a:extLst>
              <a:ext uri="{FF2B5EF4-FFF2-40B4-BE49-F238E27FC236}">
                <a16:creationId xmlns:a16="http://schemas.microsoft.com/office/drawing/2014/main" id="{8583C944-9D5F-13C7-49BA-6E9139F0E5C0}"/>
              </a:ext>
            </a:extLst>
          </p:cNvPr>
          <p:cNvGrpSpPr/>
          <p:nvPr/>
        </p:nvGrpSpPr>
        <p:grpSpPr>
          <a:xfrm>
            <a:off x="8725187" y="4971807"/>
            <a:ext cx="904974" cy="904973"/>
            <a:chOff x="2676831" y="4864231"/>
            <a:chExt cx="904974" cy="904973"/>
          </a:xfrm>
        </p:grpSpPr>
        <p:grpSp>
          <p:nvGrpSpPr>
            <p:cNvPr id="38" name="Group 37">
              <a:extLst>
                <a:ext uri="{FF2B5EF4-FFF2-40B4-BE49-F238E27FC236}">
                  <a16:creationId xmlns:a16="http://schemas.microsoft.com/office/drawing/2014/main" id="{E447424A-3833-2653-2E2E-0106434BD970}"/>
                </a:ext>
              </a:extLst>
            </p:cNvPr>
            <p:cNvGrpSpPr/>
            <p:nvPr/>
          </p:nvGrpSpPr>
          <p:grpSpPr>
            <a:xfrm>
              <a:off x="2676832" y="4864231"/>
              <a:ext cx="904973" cy="904973"/>
              <a:chOff x="2676832" y="4864231"/>
              <a:chExt cx="904973" cy="904973"/>
            </a:xfrm>
          </p:grpSpPr>
          <p:sp>
            <p:nvSpPr>
              <p:cNvPr id="40" name="Oval 39">
                <a:extLst>
                  <a:ext uri="{FF2B5EF4-FFF2-40B4-BE49-F238E27FC236}">
                    <a16:creationId xmlns:a16="http://schemas.microsoft.com/office/drawing/2014/main" id="{36F6DE66-BA70-55F9-9DC9-A34789C4C65F}"/>
                  </a:ext>
                </a:extLst>
              </p:cNvPr>
              <p:cNvSpPr/>
              <p:nvPr/>
            </p:nvSpPr>
            <p:spPr>
              <a:xfrm>
                <a:off x="2676832" y="4864231"/>
                <a:ext cx="904973" cy="904973"/>
              </a:xfrm>
              <a:prstGeom prst="ellipse">
                <a:avLst/>
              </a:prstGeom>
              <a:noFill/>
              <a:ln w="82550" cap="flat" cmpd="sng" algn="ctr">
                <a:solidFill>
                  <a:srgbClr val="008BF5">
                    <a:alpha val="3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Oval 40">
                <a:extLst>
                  <a:ext uri="{FF2B5EF4-FFF2-40B4-BE49-F238E27FC236}">
                    <a16:creationId xmlns:a16="http://schemas.microsoft.com/office/drawing/2014/main" id="{E815BBB4-4B29-9626-FD6C-0A133C4A105A}"/>
                  </a:ext>
                </a:extLst>
              </p:cNvPr>
              <p:cNvSpPr/>
              <p:nvPr/>
            </p:nvSpPr>
            <p:spPr>
              <a:xfrm>
                <a:off x="2780527" y="4967926"/>
                <a:ext cx="697583" cy="697583"/>
              </a:xfrm>
              <a:prstGeom prst="ellipse">
                <a:avLst/>
              </a:prstGeom>
              <a:solidFill>
                <a:srgbClr val="116DB5"/>
              </a:solidFill>
              <a:ln w="152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39" name="Google Shape;126;p5">
              <a:extLst>
                <a:ext uri="{FF2B5EF4-FFF2-40B4-BE49-F238E27FC236}">
                  <a16:creationId xmlns:a16="http://schemas.microsoft.com/office/drawing/2014/main" id="{10D57BD0-0367-5DF3-C08E-D5B3D6B1A5B8}"/>
                </a:ext>
              </a:extLst>
            </p:cNvPr>
            <p:cNvSpPr txBox="1"/>
            <p:nvPr/>
          </p:nvSpPr>
          <p:spPr>
            <a:xfrm>
              <a:off x="2676831" y="5158594"/>
              <a:ext cx="904973"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After</a:t>
              </a:r>
              <a:endParaRPr kumimoji="0" sz="900" b="0" i="0" u="none" strike="noStrike" kern="0" cap="none" spc="0" normalizeH="0" baseline="0" noProof="0" dirty="0">
                <a:ln>
                  <a:noFill/>
                </a:ln>
                <a:solidFill>
                  <a:srgbClr val="FFFFFF"/>
                </a:solidFill>
                <a:effectLst/>
                <a:uLnTx/>
                <a:uFillTx/>
                <a:latin typeface="Montserrat"/>
                <a:ea typeface="+mn-ea"/>
                <a:cs typeface="Arial"/>
                <a:sym typeface="Arial"/>
              </a:endParaRPr>
            </a:p>
          </p:txBody>
        </p:sp>
      </p:grpSp>
      <p:grpSp>
        <p:nvGrpSpPr>
          <p:cNvPr id="11" name="Group 10">
            <a:extLst>
              <a:ext uri="{FF2B5EF4-FFF2-40B4-BE49-F238E27FC236}">
                <a16:creationId xmlns:a16="http://schemas.microsoft.com/office/drawing/2014/main" id="{69EF69E5-5422-8E4D-7B75-80FCFC40964A}"/>
              </a:ext>
            </a:extLst>
          </p:cNvPr>
          <p:cNvGrpSpPr/>
          <p:nvPr/>
        </p:nvGrpSpPr>
        <p:grpSpPr>
          <a:xfrm>
            <a:off x="2537972" y="4971807"/>
            <a:ext cx="904974" cy="904973"/>
            <a:chOff x="2676831" y="4864231"/>
            <a:chExt cx="904974" cy="904973"/>
          </a:xfrm>
        </p:grpSpPr>
        <p:grpSp>
          <p:nvGrpSpPr>
            <p:cNvPr id="12" name="Group 11">
              <a:extLst>
                <a:ext uri="{FF2B5EF4-FFF2-40B4-BE49-F238E27FC236}">
                  <a16:creationId xmlns:a16="http://schemas.microsoft.com/office/drawing/2014/main" id="{D1E1A564-C7C8-AD22-4C34-F4F6F1E039A0}"/>
                </a:ext>
              </a:extLst>
            </p:cNvPr>
            <p:cNvGrpSpPr/>
            <p:nvPr/>
          </p:nvGrpSpPr>
          <p:grpSpPr>
            <a:xfrm>
              <a:off x="2676832" y="4864231"/>
              <a:ext cx="904973" cy="904973"/>
              <a:chOff x="2676832" y="4864231"/>
              <a:chExt cx="904973" cy="904973"/>
            </a:xfrm>
          </p:grpSpPr>
          <p:sp>
            <p:nvSpPr>
              <p:cNvPr id="14" name="Oval 13">
                <a:extLst>
                  <a:ext uri="{FF2B5EF4-FFF2-40B4-BE49-F238E27FC236}">
                    <a16:creationId xmlns:a16="http://schemas.microsoft.com/office/drawing/2014/main" id="{E09BF0C4-A41F-B4D7-3C55-8123399741AF}"/>
                  </a:ext>
                </a:extLst>
              </p:cNvPr>
              <p:cNvSpPr/>
              <p:nvPr/>
            </p:nvSpPr>
            <p:spPr>
              <a:xfrm>
                <a:off x="2676832" y="4864231"/>
                <a:ext cx="904973" cy="904973"/>
              </a:xfrm>
              <a:prstGeom prst="ellipse">
                <a:avLst/>
              </a:prstGeom>
              <a:noFill/>
              <a:ln w="82550" cap="flat" cmpd="sng" algn="ctr">
                <a:solidFill>
                  <a:srgbClr val="008BF5">
                    <a:alpha val="3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Oval 14">
                <a:extLst>
                  <a:ext uri="{FF2B5EF4-FFF2-40B4-BE49-F238E27FC236}">
                    <a16:creationId xmlns:a16="http://schemas.microsoft.com/office/drawing/2014/main" id="{8F117E93-233B-4EB1-0207-6C5D6273E600}"/>
                  </a:ext>
                </a:extLst>
              </p:cNvPr>
              <p:cNvSpPr/>
              <p:nvPr/>
            </p:nvSpPr>
            <p:spPr>
              <a:xfrm>
                <a:off x="2780527" y="4967926"/>
                <a:ext cx="697583" cy="697583"/>
              </a:xfrm>
              <a:prstGeom prst="ellipse">
                <a:avLst/>
              </a:prstGeom>
              <a:solidFill>
                <a:srgbClr val="116DB5"/>
              </a:solidFill>
              <a:ln w="152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3" name="Google Shape;126;p5">
              <a:extLst>
                <a:ext uri="{FF2B5EF4-FFF2-40B4-BE49-F238E27FC236}">
                  <a16:creationId xmlns:a16="http://schemas.microsoft.com/office/drawing/2014/main" id="{6FFB0EBB-E959-E6E9-28F8-CCAA000E305A}"/>
                </a:ext>
              </a:extLst>
            </p:cNvPr>
            <p:cNvSpPr txBox="1"/>
            <p:nvPr/>
          </p:nvSpPr>
          <p:spPr>
            <a:xfrm>
              <a:off x="2676831" y="5158594"/>
              <a:ext cx="904973"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Before</a:t>
              </a:r>
              <a:endParaRPr kumimoji="0" sz="900" b="0" i="0" u="none" strike="noStrike" kern="0" cap="none" spc="0" normalizeH="0" baseline="0" noProof="0" dirty="0">
                <a:ln>
                  <a:noFill/>
                </a:ln>
                <a:solidFill>
                  <a:srgbClr val="FFFFFF"/>
                </a:solidFill>
                <a:effectLst/>
                <a:uLnTx/>
                <a:uFillTx/>
                <a:latin typeface="Montserrat"/>
                <a:ea typeface="+mn-ea"/>
                <a:cs typeface="Arial"/>
                <a:sym typeface="Arial"/>
              </a:endParaRPr>
            </a:p>
          </p:txBody>
        </p:sp>
      </p:grpSp>
      <p:grpSp>
        <p:nvGrpSpPr>
          <p:cNvPr id="7" name="Group 6" hidden="1">
            <a:extLst>
              <a:ext uri="{FF2B5EF4-FFF2-40B4-BE49-F238E27FC236}">
                <a16:creationId xmlns:a16="http://schemas.microsoft.com/office/drawing/2014/main" id="{4B3EB25F-AFFA-3F92-B26A-615744A0AF6A}"/>
              </a:ext>
            </a:extLst>
          </p:cNvPr>
          <p:cNvGrpSpPr/>
          <p:nvPr/>
        </p:nvGrpSpPr>
        <p:grpSpPr>
          <a:xfrm>
            <a:off x="2537972" y="4971807"/>
            <a:ext cx="904974" cy="904973"/>
            <a:chOff x="2676831" y="4864231"/>
            <a:chExt cx="904974" cy="904973"/>
          </a:xfrm>
        </p:grpSpPr>
        <p:grpSp>
          <p:nvGrpSpPr>
            <p:cNvPr id="8" name="Group 7">
              <a:extLst>
                <a:ext uri="{FF2B5EF4-FFF2-40B4-BE49-F238E27FC236}">
                  <a16:creationId xmlns:a16="http://schemas.microsoft.com/office/drawing/2014/main" id="{6118ACAC-8AB9-AD7C-E0D9-5955A872AF51}"/>
                </a:ext>
              </a:extLst>
            </p:cNvPr>
            <p:cNvGrpSpPr/>
            <p:nvPr/>
          </p:nvGrpSpPr>
          <p:grpSpPr>
            <a:xfrm>
              <a:off x="2676832" y="4864231"/>
              <a:ext cx="904973" cy="904973"/>
              <a:chOff x="2676832" y="4864231"/>
              <a:chExt cx="904973" cy="904973"/>
            </a:xfrm>
          </p:grpSpPr>
          <p:sp>
            <p:nvSpPr>
              <p:cNvPr id="10" name="Oval 9">
                <a:extLst>
                  <a:ext uri="{FF2B5EF4-FFF2-40B4-BE49-F238E27FC236}">
                    <a16:creationId xmlns:a16="http://schemas.microsoft.com/office/drawing/2014/main" id="{249C2269-2FB8-73C7-F10E-F20ECBE38083}"/>
                  </a:ext>
                </a:extLst>
              </p:cNvPr>
              <p:cNvSpPr/>
              <p:nvPr/>
            </p:nvSpPr>
            <p:spPr>
              <a:xfrm>
                <a:off x="2676832" y="4864231"/>
                <a:ext cx="904973" cy="904973"/>
              </a:xfrm>
              <a:prstGeom prst="ellipse">
                <a:avLst/>
              </a:prstGeom>
              <a:noFill/>
              <a:ln w="82550" cap="flat" cmpd="sng" algn="ctr">
                <a:solidFill>
                  <a:srgbClr val="008BF5">
                    <a:alpha val="3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3C58BDDC-1887-C2A6-4763-9E9F2C6CE7B0}"/>
                  </a:ext>
                </a:extLst>
              </p:cNvPr>
              <p:cNvSpPr/>
              <p:nvPr/>
            </p:nvSpPr>
            <p:spPr>
              <a:xfrm>
                <a:off x="2780527" y="4967926"/>
                <a:ext cx="697583" cy="697583"/>
              </a:xfrm>
              <a:prstGeom prst="ellipse">
                <a:avLst/>
              </a:prstGeom>
              <a:solidFill>
                <a:srgbClr val="116DB5"/>
              </a:solidFill>
              <a:ln w="152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9" name="Google Shape;126;p5" hidden="1">
              <a:extLst>
                <a:ext uri="{FF2B5EF4-FFF2-40B4-BE49-F238E27FC236}">
                  <a16:creationId xmlns:a16="http://schemas.microsoft.com/office/drawing/2014/main" id="{66AEFC64-1D8B-4CBB-9374-954EA77A80AA}"/>
                </a:ext>
              </a:extLst>
            </p:cNvPr>
            <p:cNvSpPr txBox="1"/>
            <p:nvPr/>
          </p:nvSpPr>
          <p:spPr>
            <a:xfrm>
              <a:off x="2676831" y="5158594"/>
              <a:ext cx="904973"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After</a:t>
              </a:r>
              <a:endParaRPr kumimoji="0" sz="900" b="0" i="0" u="none" strike="noStrike" kern="0" cap="none" spc="0" normalizeH="0" baseline="0" noProof="0" dirty="0">
                <a:ln>
                  <a:noFill/>
                </a:ln>
                <a:solidFill>
                  <a:srgbClr val="FFFFFF"/>
                </a:solidFill>
                <a:effectLst/>
                <a:uLnTx/>
                <a:uFillTx/>
                <a:latin typeface="Montserrat"/>
                <a:ea typeface="+mn-ea"/>
                <a:cs typeface="Arial"/>
                <a:sym typeface="Arial"/>
              </a:endParaRPr>
            </a:p>
          </p:txBody>
        </p:sp>
      </p:grpSp>
    </p:spTree>
    <p:extLst>
      <p:ext uri="{BB962C8B-B14F-4D97-AF65-F5344CB8AC3E}">
        <p14:creationId xmlns:p14="http://schemas.microsoft.com/office/powerpoint/2010/main" val="177745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24;p5">
            <a:extLst>
              <a:ext uri="{FF2B5EF4-FFF2-40B4-BE49-F238E27FC236}">
                <a16:creationId xmlns:a16="http://schemas.microsoft.com/office/drawing/2014/main" id="{D480173F-D0D3-4BC5-EF15-E29AE8DEEECF}"/>
              </a:ext>
            </a:extLst>
          </p:cNvPr>
          <p:cNvSpPr/>
          <p:nvPr/>
        </p:nvSpPr>
        <p:spPr>
          <a:xfrm>
            <a:off x="0" y="0"/>
            <a:ext cx="12192000" cy="6858000"/>
          </a:xfrm>
          <a:prstGeom prst="rect">
            <a:avLst/>
          </a:prstGeom>
          <a:solidFill>
            <a:srgbClr val="003C69"/>
          </a:solidFill>
          <a:ln>
            <a:noFill/>
          </a:ln>
        </p:spPr>
        <p:txBody>
          <a:bodyPr spcFirstLastPara="1" wrap="square" lIns="91425" tIns="91425" rIns="91425" bIns="91425" anchor="t" anchorCtr="0">
            <a:norm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4" name="Picture 3">
            <a:extLst>
              <a:ext uri="{FF2B5EF4-FFF2-40B4-BE49-F238E27FC236}">
                <a16:creationId xmlns:a16="http://schemas.microsoft.com/office/drawing/2014/main" id="{B681219E-05D8-7175-A852-D5F6F8E4980E}"/>
              </a:ext>
            </a:extLst>
          </p:cNvPr>
          <p:cNvPicPr>
            <a:picLocks noChangeAspect="1"/>
          </p:cNvPicPr>
          <p:nvPr/>
        </p:nvPicPr>
        <p:blipFill>
          <a:blip r:embed="rId2">
            <a:extLst>
              <a:ext uri="{28A0092B-C50C-407E-A947-70E740481C1C}">
                <a14:useLocalDpi xmlns:a14="http://schemas.microsoft.com/office/drawing/2010/main" val="0"/>
              </a:ext>
            </a:extLst>
          </a:blip>
          <a:srcRect t="6314" b="6314"/>
          <a:stretch/>
        </p:blipFill>
        <p:spPr>
          <a:xfrm>
            <a:off x="-7189" y="1358392"/>
            <a:ext cx="5974456" cy="3907773"/>
          </a:xfrm>
          <a:prstGeom prst="rect">
            <a:avLst/>
          </a:prstGeom>
        </p:spPr>
      </p:pic>
      <p:pic>
        <p:nvPicPr>
          <p:cNvPr id="5" name="Picture 4">
            <a:extLst>
              <a:ext uri="{FF2B5EF4-FFF2-40B4-BE49-F238E27FC236}">
                <a16:creationId xmlns:a16="http://schemas.microsoft.com/office/drawing/2014/main" id="{DCF6CF5B-9292-CC9C-7CD2-CC96C4510B1C}"/>
              </a:ext>
            </a:extLst>
          </p:cNvPr>
          <p:cNvPicPr>
            <a:picLocks noChangeAspect="1"/>
          </p:cNvPicPr>
          <p:nvPr/>
        </p:nvPicPr>
        <p:blipFill rotWithShape="1">
          <a:blip r:embed="rId3">
            <a:extLst>
              <a:ext uri="{28A0092B-C50C-407E-A947-70E740481C1C}">
                <a14:useLocalDpi xmlns:a14="http://schemas.microsoft.com/office/drawing/2010/main" val="0"/>
              </a:ext>
            </a:extLst>
          </a:blip>
          <a:srcRect l="35939" t="117" r="16236" b="1319"/>
          <a:stretch/>
        </p:blipFill>
        <p:spPr>
          <a:xfrm rot="5400000">
            <a:off x="7218007" y="292174"/>
            <a:ext cx="3907774" cy="6040210"/>
          </a:xfrm>
          <a:prstGeom prst="rect">
            <a:avLst/>
          </a:prstGeom>
        </p:spPr>
      </p:pic>
      <p:sp>
        <p:nvSpPr>
          <p:cNvPr id="25" name="gradation">
            <a:extLst>
              <a:ext uri="{FF2B5EF4-FFF2-40B4-BE49-F238E27FC236}">
                <a16:creationId xmlns:a16="http://schemas.microsoft.com/office/drawing/2014/main" id="{4DDCC041-E0C1-CA7E-2503-F470A6AE1989}"/>
              </a:ext>
            </a:extLst>
          </p:cNvPr>
          <p:cNvSpPr/>
          <p:nvPr/>
        </p:nvSpPr>
        <p:spPr>
          <a:xfrm>
            <a:off x="-3478" y="2971801"/>
            <a:ext cx="12195477" cy="3886200"/>
          </a:xfrm>
          <a:prstGeom prst="rect">
            <a:avLst/>
          </a:prstGeom>
          <a:gradFill>
            <a:gsLst>
              <a:gs pos="0">
                <a:srgbClr val="000000">
                  <a:alpha val="0"/>
                </a:srgbClr>
              </a:gs>
              <a:gs pos="100000">
                <a:srgbClr val="000000">
                  <a:alpha val="49631"/>
                </a:srgbClr>
              </a:gs>
            </a:gsLst>
            <a:lin ang="54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 name="Google Shape;126;p5">
            <a:extLst>
              <a:ext uri="{FF2B5EF4-FFF2-40B4-BE49-F238E27FC236}">
                <a16:creationId xmlns:a16="http://schemas.microsoft.com/office/drawing/2014/main" id="{A72D79E2-5228-55B7-5939-FF0953AB611B}"/>
              </a:ext>
            </a:extLst>
          </p:cNvPr>
          <p:cNvSpPr txBox="1"/>
          <p:nvPr/>
        </p:nvSpPr>
        <p:spPr>
          <a:xfrm>
            <a:off x="378369" y="731520"/>
            <a:ext cx="1165107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Planters Trace: Unit interiors – </a:t>
            </a:r>
            <a:r>
              <a:rPr kumimoji="0" lang="en-US" sz="2800" b="0" i="0" u="none" strike="noStrike" kern="0" cap="none" spc="0" normalizeH="0" baseline="0" noProof="0" dirty="0">
                <a:ln>
                  <a:noFill/>
                </a:ln>
                <a:solidFill>
                  <a:srgbClr val="FFFFFF"/>
                </a:solidFill>
                <a:effectLst/>
                <a:uLnTx/>
                <a:uFillTx/>
                <a:latin typeface="Montserrat"/>
                <a:ea typeface="Montserrat SemiBold"/>
                <a:cs typeface="Montserrat SemiBold"/>
                <a:sym typeface="Montserrat SemiBold"/>
              </a:rPr>
              <a:t>Charleston, SC</a:t>
            </a:r>
            <a:endParaRPr kumimoji="0" sz="1600" b="0" i="0" u="none" strike="noStrike" kern="0" cap="none" spc="0" normalizeH="0" baseline="0" noProof="0" dirty="0">
              <a:ln>
                <a:noFill/>
              </a:ln>
              <a:solidFill>
                <a:srgbClr val="000000"/>
              </a:solidFill>
              <a:effectLst/>
              <a:uLnTx/>
              <a:uFillTx/>
              <a:latin typeface="Montserrat"/>
              <a:ea typeface="+mn-ea"/>
              <a:cs typeface="Arial"/>
              <a:sym typeface="Arial"/>
            </a:endParaRPr>
          </a:p>
        </p:txBody>
      </p:sp>
      <p:sp>
        <p:nvSpPr>
          <p:cNvPr id="27" name="Google Shape;127;p5">
            <a:extLst>
              <a:ext uri="{FF2B5EF4-FFF2-40B4-BE49-F238E27FC236}">
                <a16:creationId xmlns:a16="http://schemas.microsoft.com/office/drawing/2014/main" id="{832FC4BD-AF7F-25B7-436A-A4D2E654F2B1}"/>
              </a:ext>
            </a:extLst>
          </p:cNvPr>
          <p:cNvSpPr txBox="1">
            <a:spLocks/>
          </p:cNvSpPr>
          <p:nvPr/>
        </p:nvSpPr>
        <p:spPr>
          <a:xfrm>
            <a:off x="548640" y="6400800"/>
            <a:ext cx="722839" cy="19202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0" marR="0" lvl="0"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1pPr>
            <a:lvl2pPr marL="0" marR="0" lvl="1"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2pPr>
            <a:lvl3pPr marL="0" marR="0" lvl="2"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3pPr>
            <a:lvl4pPr marL="0" marR="0" lvl="3"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4pPr>
            <a:lvl5pPr marL="0" marR="0" lvl="4"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5pPr>
            <a:lvl6pPr marL="0" marR="0" lvl="5"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6pPr>
            <a:lvl7pPr marL="0" marR="0" lvl="6"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7pPr>
            <a:lvl8pPr marL="0" marR="0" lvl="7"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8pPr>
            <a:lvl9pPr marL="0" marR="0" lvl="8" indent="0" algn="l" rtl="0">
              <a:lnSpc>
                <a:spcPct val="125000"/>
              </a:lnSpc>
              <a:spcBef>
                <a:spcPts val="0"/>
              </a:spcBef>
              <a:spcAft>
                <a:spcPts val="0"/>
              </a:spcAft>
              <a:buClr>
                <a:srgbClr val="000000"/>
              </a:buClr>
              <a:buSzPts val="800"/>
              <a:buFont typeface="Arial"/>
              <a:buNone/>
              <a:defRPr sz="800" b="0" i="0" u="none" strike="noStrike" cap="none">
                <a:solidFill>
                  <a:schemeClr val="accent1"/>
                </a:solidFill>
                <a:latin typeface="Montserrat Light"/>
                <a:ea typeface="Montserrat Light"/>
                <a:cs typeface="Montserrat Light"/>
                <a:sym typeface="Montserrat Light"/>
              </a:defRPr>
            </a:lvl9pPr>
          </a:lstStyle>
          <a:p>
            <a:pPr marL="0" marR="0" lvl="0" indent="0" algn="l" defTabSz="914400" rtl="0" eaLnBrk="1" fontAlgn="auto" latinLnBrk="0" hangingPunct="1">
              <a:lnSpc>
                <a:spcPct val="125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FFFFFF"/>
                </a:solidFill>
                <a:effectLst/>
                <a:uLnTx/>
                <a:uFillTx/>
                <a:latin typeface="Montserrat Light"/>
                <a:sym typeface="Montserrat Light"/>
              </a:rPr>
              <a:pPr marL="0" marR="0" lvl="0" indent="0" algn="l" defTabSz="914400" rtl="0" eaLnBrk="1" fontAlgn="auto" latinLnBrk="0" hangingPunct="1">
                <a:lnSpc>
                  <a:spcPct val="125000"/>
                </a:lnSpc>
                <a:spcBef>
                  <a:spcPts val="0"/>
                </a:spcBef>
                <a:spcAft>
                  <a:spcPts val="0"/>
                </a:spcAft>
                <a:buClr>
                  <a:srgbClr val="000000"/>
                </a:buClr>
                <a:buSzPts val="800"/>
                <a:buFont typeface="Arial"/>
                <a:buNone/>
                <a:tabLst/>
                <a:defRPr/>
              </a:pPr>
              <a:t>26</a:t>
            </a:fld>
            <a:endParaRPr kumimoji="0" lang="en-US" sz="800" b="0" i="0" u="none" strike="noStrike" kern="0" cap="none" spc="0" normalizeH="0" baseline="0" noProof="0">
              <a:ln>
                <a:noFill/>
              </a:ln>
              <a:solidFill>
                <a:srgbClr val="FFFFFF"/>
              </a:solidFill>
              <a:effectLst/>
              <a:uLnTx/>
              <a:uFillTx/>
              <a:latin typeface="Montserrat Light"/>
              <a:sym typeface="Montserrat Light"/>
            </a:endParaRPr>
          </a:p>
        </p:txBody>
      </p:sp>
      <p:sp>
        <p:nvSpPr>
          <p:cNvPr id="28" name="Google Shape;128;p5">
            <a:extLst>
              <a:ext uri="{FF2B5EF4-FFF2-40B4-BE49-F238E27FC236}">
                <a16:creationId xmlns:a16="http://schemas.microsoft.com/office/drawing/2014/main" id="{432BD755-6F33-0CC7-5697-931A57E1D271}"/>
              </a:ext>
            </a:extLst>
          </p:cNvPr>
          <p:cNvSpPr txBox="1"/>
          <p:nvPr/>
        </p:nvSpPr>
        <p:spPr>
          <a:xfrm>
            <a:off x="731520" y="6400800"/>
            <a:ext cx="3291840" cy="19202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25000"/>
              </a:lnSpc>
              <a:spcBef>
                <a:spcPts val="0"/>
              </a:spcBef>
              <a:spcAft>
                <a:spcPts val="0"/>
              </a:spcAft>
              <a:buClr>
                <a:srgbClr val="003C69"/>
              </a:buClr>
              <a:buSzPts val="800"/>
              <a:buFont typeface="Montserrat Light"/>
              <a:buNone/>
              <a:tabLst/>
              <a:defRPr/>
            </a:pPr>
            <a:r>
              <a:rPr kumimoji="0" lang="en-US" sz="800" b="0" i="0" u="none" strike="noStrike" kern="0" cap="none" spc="0" normalizeH="0" baseline="0" noProof="0" dirty="0">
                <a:ln>
                  <a:noFill/>
                </a:ln>
                <a:solidFill>
                  <a:srgbClr val="FFFFFF"/>
                </a:solidFill>
                <a:effectLst/>
                <a:uLnTx/>
                <a:uFillTx/>
                <a:latin typeface="Montserrat Light"/>
                <a:ea typeface="Montserrat Light"/>
                <a:cs typeface="Montserrat Light"/>
                <a:sym typeface="Montserrat Light"/>
              </a:rPr>
              <a:t>RINCONPARTNERS.COM  •  © 2025 RINCON PARTNERS, LLC</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29" name="Google Shape;129;p5">
            <a:extLst>
              <a:ext uri="{FF2B5EF4-FFF2-40B4-BE49-F238E27FC236}">
                <a16:creationId xmlns:a16="http://schemas.microsoft.com/office/drawing/2014/main" id="{841C8522-10E2-58B4-1577-F37BAFE6467C}"/>
              </a:ext>
            </a:extLst>
          </p:cNvPr>
          <p:cNvPicPr preferRelativeResize="0"/>
          <p:nvPr/>
        </p:nvPicPr>
        <p:blipFill rotWithShape="1">
          <a:blip r:embed="rId4">
            <a:alphaModFix/>
          </a:blip>
          <a:srcRect/>
          <a:stretch/>
        </p:blipFill>
        <p:spPr>
          <a:xfrm>
            <a:off x="10842474" y="6000825"/>
            <a:ext cx="996696" cy="485889"/>
          </a:xfrm>
          <a:prstGeom prst="rect">
            <a:avLst/>
          </a:prstGeom>
          <a:noFill/>
          <a:ln>
            <a:noFill/>
          </a:ln>
        </p:spPr>
      </p:pic>
      <p:pic>
        <p:nvPicPr>
          <p:cNvPr id="30" name="dots">
            <a:extLst>
              <a:ext uri="{FF2B5EF4-FFF2-40B4-BE49-F238E27FC236}">
                <a16:creationId xmlns:a16="http://schemas.microsoft.com/office/drawing/2014/main" id="{7F667695-AC10-7131-BE93-F5CAA5C256C7}"/>
              </a:ext>
            </a:extLst>
          </p:cNvPr>
          <p:cNvPicPr preferRelativeResize="0"/>
          <p:nvPr/>
        </p:nvPicPr>
        <p:blipFill rotWithShape="1">
          <a:blip r:embed="rId5">
            <a:alphaModFix amt="25000"/>
          </a:blip>
          <a:srcRect l="1525" t="77221" r="49502" b="17499"/>
          <a:stretch/>
        </p:blipFill>
        <p:spPr>
          <a:xfrm>
            <a:off x="6155273" y="5335085"/>
            <a:ext cx="6099480" cy="370766"/>
          </a:xfrm>
          <a:prstGeom prst="rect">
            <a:avLst/>
          </a:prstGeom>
          <a:noFill/>
          <a:ln>
            <a:noFill/>
          </a:ln>
        </p:spPr>
      </p:pic>
      <p:pic>
        <p:nvPicPr>
          <p:cNvPr id="31" name="dots">
            <a:extLst>
              <a:ext uri="{FF2B5EF4-FFF2-40B4-BE49-F238E27FC236}">
                <a16:creationId xmlns:a16="http://schemas.microsoft.com/office/drawing/2014/main" id="{FF12ADD0-C5B4-E6E4-BF39-9E0E4B475F9A}"/>
              </a:ext>
            </a:extLst>
          </p:cNvPr>
          <p:cNvPicPr preferRelativeResize="0"/>
          <p:nvPr/>
        </p:nvPicPr>
        <p:blipFill rotWithShape="1">
          <a:blip r:embed="rId5">
            <a:alphaModFix amt="25000"/>
          </a:blip>
          <a:srcRect l="1525" t="77221" r="49502" b="17499"/>
          <a:stretch/>
        </p:blipFill>
        <p:spPr>
          <a:xfrm>
            <a:off x="-3480" y="5335085"/>
            <a:ext cx="6099480" cy="370766"/>
          </a:xfrm>
          <a:prstGeom prst="rect">
            <a:avLst/>
          </a:prstGeom>
          <a:noFill/>
          <a:ln>
            <a:noFill/>
          </a:ln>
        </p:spPr>
      </p:pic>
      <p:grpSp>
        <p:nvGrpSpPr>
          <p:cNvPr id="37" name="Group 36">
            <a:extLst>
              <a:ext uri="{FF2B5EF4-FFF2-40B4-BE49-F238E27FC236}">
                <a16:creationId xmlns:a16="http://schemas.microsoft.com/office/drawing/2014/main" id="{8583C944-9D5F-13C7-49BA-6E9139F0E5C0}"/>
              </a:ext>
            </a:extLst>
          </p:cNvPr>
          <p:cNvGrpSpPr/>
          <p:nvPr/>
        </p:nvGrpSpPr>
        <p:grpSpPr>
          <a:xfrm>
            <a:off x="8725187" y="4971807"/>
            <a:ext cx="904974" cy="904973"/>
            <a:chOff x="2676831" y="4864231"/>
            <a:chExt cx="904974" cy="904973"/>
          </a:xfrm>
        </p:grpSpPr>
        <p:grpSp>
          <p:nvGrpSpPr>
            <p:cNvPr id="38" name="Group 37">
              <a:extLst>
                <a:ext uri="{FF2B5EF4-FFF2-40B4-BE49-F238E27FC236}">
                  <a16:creationId xmlns:a16="http://schemas.microsoft.com/office/drawing/2014/main" id="{E447424A-3833-2653-2E2E-0106434BD970}"/>
                </a:ext>
              </a:extLst>
            </p:cNvPr>
            <p:cNvGrpSpPr/>
            <p:nvPr/>
          </p:nvGrpSpPr>
          <p:grpSpPr>
            <a:xfrm>
              <a:off x="2676832" y="4864231"/>
              <a:ext cx="904973" cy="904973"/>
              <a:chOff x="2676832" y="4864231"/>
              <a:chExt cx="904973" cy="904973"/>
            </a:xfrm>
          </p:grpSpPr>
          <p:sp>
            <p:nvSpPr>
              <p:cNvPr id="40" name="Oval 39">
                <a:extLst>
                  <a:ext uri="{FF2B5EF4-FFF2-40B4-BE49-F238E27FC236}">
                    <a16:creationId xmlns:a16="http://schemas.microsoft.com/office/drawing/2014/main" id="{36F6DE66-BA70-55F9-9DC9-A34789C4C65F}"/>
                  </a:ext>
                </a:extLst>
              </p:cNvPr>
              <p:cNvSpPr/>
              <p:nvPr/>
            </p:nvSpPr>
            <p:spPr>
              <a:xfrm>
                <a:off x="2676832" y="4864231"/>
                <a:ext cx="904973" cy="904973"/>
              </a:xfrm>
              <a:prstGeom prst="ellipse">
                <a:avLst/>
              </a:prstGeom>
              <a:noFill/>
              <a:ln w="82550" cap="flat" cmpd="sng" algn="ctr">
                <a:solidFill>
                  <a:srgbClr val="008BF5">
                    <a:alpha val="3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Oval 40">
                <a:extLst>
                  <a:ext uri="{FF2B5EF4-FFF2-40B4-BE49-F238E27FC236}">
                    <a16:creationId xmlns:a16="http://schemas.microsoft.com/office/drawing/2014/main" id="{E815BBB4-4B29-9626-FD6C-0A133C4A105A}"/>
                  </a:ext>
                </a:extLst>
              </p:cNvPr>
              <p:cNvSpPr/>
              <p:nvPr/>
            </p:nvSpPr>
            <p:spPr>
              <a:xfrm>
                <a:off x="2780527" y="4967926"/>
                <a:ext cx="697583" cy="697583"/>
              </a:xfrm>
              <a:prstGeom prst="ellipse">
                <a:avLst/>
              </a:prstGeom>
              <a:solidFill>
                <a:srgbClr val="116DB5"/>
              </a:solidFill>
              <a:ln w="152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39" name="Google Shape;126;p5">
              <a:extLst>
                <a:ext uri="{FF2B5EF4-FFF2-40B4-BE49-F238E27FC236}">
                  <a16:creationId xmlns:a16="http://schemas.microsoft.com/office/drawing/2014/main" id="{10D57BD0-0367-5DF3-C08E-D5B3D6B1A5B8}"/>
                </a:ext>
              </a:extLst>
            </p:cNvPr>
            <p:cNvSpPr txBox="1"/>
            <p:nvPr/>
          </p:nvSpPr>
          <p:spPr>
            <a:xfrm>
              <a:off x="2676831" y="5158594"/>
              <a:ext cx="904973"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After</a:t>
              </a:r>
              <a:endParaRPr kumimoji="0" sz="900" b="0" i="0" u="none" strike="noStrike" kern="0" cap="none" spc="0" normalizeH="0" baseline="0" noProof="0" dirty="0">
                <a:ln>
                  <a:noFill/>
                </a:ln>
                <a:solidFill>
                  <a:srgbClr val="FFFFFF"/>
                </a:solidFill>
                <a:effectLst/>
                <a:uLnTx/>
                <a:uFillTx/>
                <a:latin typeface="Montserrat"/>
                <a:ea typeface="+mn-ea"/>
                <a:cs typeface="Arial"/>
                <a:sym typeface="Arial"/>
              </a:endParaRPr>
            </a:p>
          </p:txBody>
        </p:sp>
      </p:grpSp>
      <p:grpSp>
        <p:nvGrpSpPr>
          <p:cNvPr id="11" name="Group 10">
            <a:extLst>
              <a:ext uri="{FF2B5EF4-FFF2-40B4-BE49-F238E27FC236}">
                <a16:creationId xmlns:a16="http://schemas.microsoft.com/office/drawing/2014/main" id="{69EF69E5-5422-8E4D-7B75-80FCFC40964A}"/>
              </a:ext>
            </a:extLst>
          </p:cNvPr>
          <p:cNvGrpSpPr/>
          <p:nvPr/>
        </p:nvGrpSpPr>
        <p:grpSpPr>
          <a:xfrm>
            <a:off x="2537972" y="4971807"/>
            <a:ext cx="904974" cy="904973"/>
            <a:chOff x="2676831" y="4864231"/>
            <a:chExt cx="904974" cy="904973"/>
          </a:xfrm>
        </p:grpSpPr>
        <p:grpSp>
          <p:nvGrpSpPr>
            <p:cNvPr id="12" name="Group 11">
              <a:extLst>
                <a:ext uri="{FF2B5EF4-FFF2-40B4-BE49-F238E27FC236}">
                  <a16:creationId xmlns:a16="http://schemas.microsoft.com/office/drawing/2014/main" id="{D1E1A564-C7C8-AD22-4C34-F4F6F1E039A0}"/>
                </a:ext>
              </a:extLst>
            </p:cNvPr>
            <p:cNvGrpSpPr/>
            <p:nvPr/>
          </p:nvGrpSpPr>
          <p:grpSpPr>
            <a:xfrm>
              <a:off x="2676832" y="4864231"/>
              <a:ext cx="904973" cy="904973"/>
              <a:chOff x="2676832" y="4864231"/>
              <a:chExt cx="904973" cy="904973"/>
            </a:xfrm>
          </p:grpSpPr>
          <p:sp>
            <p:nvSpPr>
              <p:cNvPr id="14" name="Oval 13">
                <a:extLst>
                  <a:ext uri="{FF2B5EF4-FFF2-40B4-BE49-F238E27FC236}">
                    <a16:creationId xmlns:a16="http://schemas.microsoft.com/office/drawing/2014/main" id="{E09BF0C4-A41F-B4D7-3C55-8123399741AF}"/>
                  </a:ext>
                </a:extLst>
              </p:cNvPr>
              <p:cNvSpPr/>
              <p:nvPr/>
            </p:nvSpPr>
            <p:spPr>
              <a:xfrm>
                <a:off x="2676832" y="4864231"/>
                <a:ext cx="904973" cy="904973"/>
              </a:xfrm>
              <a:prstGeom prst="ellipse">
                <a:avLst/>
              </a:prstGeom>
              <a:noFill/>
              <a:ln w="82550" cap="flat" cmpd="sng" algn="ctr">
                <a:solidFill>
                  <a:srgbClr val="008BF5">
                    <a:alpha val="3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Oval 14">
                <a:extLst>
                  <a:ext uri="{FF2B5EF4-FFF2-40B4-BE49-F238E27FC236}">
                    <a16:creationId xmlns:a16="http://schemas.microsoft.com/office/drawing/2014/main" id="{8F117E93-233B-4EB1-0207-6C5D6273E600}"/>
                  </a:ext>
                </a:extLst>
              </p:cNvPr>
              <p:cNvSpPr/>
              <p:nvPr/>
            </p:nvSpPr>
            <p:spPr>
              <a:xfrm>
                <a:off x="2780527" y="4967926"/>
                <a:ext cx="697583" cy="697583"/>
              </a:xfrm>
              <a:prstGeom prst="ellipse">
                <a:avLst/>
              </a:prstGeom>
              <a:solidFill>
                <a:srgbClr val="116DB5"/>
              </a:solidFill>
              <a:ln w="152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3" name="Google Shape;126;p5">
              <a:extLst>
                <a:ext uri="{FF2B5EF4-FFF2-40B4-BE49-F238E27FC236}">
                  <a16:creationId xmlns:a16="http://schemas.microsoft.com/office/drawing/2014/main" id="{6FFB0EBB-E959-E6E9-28F8-CCAA000E305A}"/>
                </a:ext>
              </a:extLst>
            </p:cNvPr>
            <p:cNvSpPr txBox="1"/>
            <p:nvPr/>
          </p:nvSpPr>
          <p:spPr>
            <a:xfrm>
              <a:off x="2676831" y="5158594"/>
              <a:ext cx="904973"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Before</a:t>
              </a:r>
              <a:endParaRPr kumimoji="0" sz="900" b="0" i="0" u="none" strike="noStrike" kern="0" cap="none" spc="0" normalizeH="0" baseline="0" noProof="0" dirty="0">
                <a:ln>
                  <a:noFill/>
                </a:ln>
                <a:solidFill>
                  <a:srgbClr val="FFFFFF"/>
                </a:solidFill>
                <a:effectLst/>
                <a:uLnTx/>
                <a:uFillTx/>
                <a:latin typeface="Montserrat"/>
                <a:ea typeface="+mn-ea"/>
                <a:cs typeface="Arial"/>
                <a:sym typeface="Arial"/>
              </a:endParaRPr>
            </a:p>
          </p:txBody>
        </p:sp>
      </p:grpSp>
      <p:grpSp>
        <p:nvGrpSpPr>
          <p:cNvPr id="7" name="Group 6" hidden="1">
            <a:extLst>
              <a:ext uri="{FF2B5EF4-FFF2-40B4-BE49-F238E27FC236}">
                <a16:creationId xmlns:a16="http://schemas.microsoft.com/office/drawing/2014/main" id="{4B3EB25F-AFFA-3F92-B26A-615744A0AF6A}"/>
              </a:ext>
            </a:extLst>
          </p:cNvPr>
          <p:cNvGrpSpPr/>
          <p:nvPr/>
        </p:nvGrpSpPr>
        <p:grpSpPr>
          <a:xfrm>
            <a:off x="2537972" y="4971807"/>
            <a:ext cx="904974" cy="904973"/>
            <a:chOff x="2676831" y="4864231"/>
            <a:chExt cx="904974" cy="904973"/>
          </a:xfrm>
        </p:grpSpPr>
        <p:grpSp>
          <p:nvGrpSpPr>
            <p:cNvPr id="8" name="Group 7">
              <a:extLst>
                <a:ext uri="{FF2B5EF4-FFF2-40B4-BE49-F238E27FC236}">
                  <a16:creationId xmlns:a16="http://schemas.microsoft.com/office/drawing/2014/main" id="{6118ACAC-8AB9-AD7C-E0D9-5955A872AF51}"/>
                </a:ext>
              </a:extLst>
            </p:cNvPr>
            <p:cNvGrpSpPr/>
            <p:nvPr/>
          </p:nvGrpSpPr>
          <p:grpSpPr>
            <a:xfrm>
              <a:off x="2676832" y="4864231"/>
              <a:ext cx="904973" cy="904973"/>
              <a:chOff x="2676832" y="4864231"/>
              <a:chExt cx="904973" cy="904973"/>
            </a:xfrm>
          </p:grpSpPr>
          <p:sp>
            <p:nvSpPr>
              <p:cNvPr id="10" name="Oval 9">
                <a:extLst>
                  <a:ext uri="{FF2B5EF4-FFF2-40B4-BE49-F238E27FC236}">
                    <a16:creationId xmlns:a16="http://schemas.microsoft.com/office/drawing/2014/main" id="{249C2269-2FB8-73C7-F10E-F20ECBE38083}"/>
                  </a:ext>
                </a:extLst>
              </p:cNvPr>
              <p:cNvSpPr/>
              <p:nvPr/>
            </p:nvSpPr>
            <p:spPr>
              <a:xfrm>
                <a:off x="2676832" y="4864231"/>
                <a:ext cx="904973" cy="904973"/>
              </a:xfrm>
              <a:prstGeom prst="ellipse">
                <a:avLst/>
              </a:prstGeom>
              <a:noFill/>
              <a:ln w="82550" cap="flat" cmpd="sng" algn="ctr">
                <a:solidFill>
                  <a:srgbClr val="008BF5">
                    <a:alpha val="3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3C58BDDC-1887-C2A6-4763-9E9F2C6CE7B0}"/>
                  </a:ext>
                </a:extLst>
              </p:cNvPr>
              <p:cNvSpPr/>
              <p:nvPr/>
            </p:nvSpPr>
            <p:spPr>
              <a:xfrm>
                <a:off x="2780527" y="4967926"/>
                <a:ext cx="697583" cy="697583"/>
              </a:xfrm>
              <a:prstGeom prst="ellipse">
                <a:avLst/>
              </a:prstGeom>
              <a:solidFill>
                <a:srgbClr val="116DB5"/>
              </a:solidFill>
              <a:ln w="152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9" name="Google Shape;126;p5" hidden="1">
              <a:extLst>
                <a:ext uri="{FF2B5EF4-FFF2-40B4-BE49-F238E27FC236}">
                  <a16:creationId xmlns:a16="http://schemas.microsoft.com/office/drawing/2014/main" id="{66AEFC64-1D8B-4CBB-9374-954EA77A80AA}"/>
                </a:ext>
              </a:extLst>
            </p:cNvPr>
            <p:cNvSpPr txBox="1"/>
            <p:nvPr/>
          </p:nvSpPr>
          <p:spPr>
            <a:xfrm>
              <a:off x="2676831" y="5158594"/>
              <a:ext cx="904973" cy="27695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After</a:t>
              </a:r>
              <a:endParaRPr kumimoji="0" sz="900" b="0" i="0" u="none" strike="noStrike" kern="0" cap="none" spc="0" normalizeH="0" baseline="0" noProof="0" dirty="0">
                <a:ln>
                  <a:noFill/>
                </a:ln>
                <a:solidFill>
                  <a:srgbClr val="FFFFFF"/>
                </a:solidFill>
                <a:effectLst/>
                <a:uLnTx/>
                <a:uFillTx/>
                <a:latin typeface="Montserrat"/>
                <a:ea typeface="+mn-ea"/>
                <a:cs typeface="Arial"/>
                <a:sym typeface="Arial"/>
              </a:endParaRPr>
            </a:p>
          </p:txBody>
        </p:sp>
      </p:grpSp>
    </p:spTree>
    <p:extLst>
      <p:ext uri="{BB962C8B-B14F-4D97-AF65-F5344CB8AC3E}">
        <p14:creationId xmlns:p14="http://schemas.microsoft.com/office/powerpoint/2010/main" val="120501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31"/>
          <p:cNvPicPr preferRelativeResize="0"/>
          <p:nvPr/>
        </p:nvPicPr>
        <p:blipFill rotWithShape="1">
          <a:blip r:embed="rId3">
            <a:alphaModFix/>
          </a:blip>
          <a:srcRect l="8485" t="7269" r="-2468" b="13286"/>
          <a:stretch/>
        </p:blipFill>
        <p:spPr>
          <a:xfrm>
            <a:off x="0" y="1"/>
            <a:ext cx="12188952" cy="6858000"/>
          </a:xfrm>
          <a:prstGeom prst="rect">
            <a:avLst/>
          </a:prstGeom>
          <a:noFill/>
          <a:ln>
            <a:noFill/>
          </a:ln>
        </p:spPr>
      </p:pic>
      <p:sp>
        <p:nvSpPr>
          <p:cNvPr id="106" name="Google Shape;106;p31"/>
          <p:cNvSpPr/>
          <p:nvPr/>
        </p:nvSpPr>
        <p:spPr>
          <a:xfrm>
            <a:off x="-3478" y="4722471"/>
            <a:ext cx="12188951" cy="2135530"/>
          </a:xfrm>
          <a:prstGeom prst="rect">
            <a:avLst/>
          </a:prstGeom>
          <a:gradFill>
            <a:gsLst>
              <a:gs pos="0">
                <a:srgbClr val="000000">
                  <a:alpha val="0"/>
                </a:srgbClr>
              </a:gs>
              <a:gs pos="100000">
                <a:srgbClr val="000000">
                  <a:alpha val="70588"/>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7" name="Google Shape;107;p31"/>
          <p:cNvSpPr/>
          <p:nvPr/>
        </p:nvSpPr>
        <p:spPr>
          <a:xfrm>
            <a:off x="5637790" y="0"/>
            <a:ext cx="6554211" cy="6857991"/>
          </a:xfrm>
          <a:prstGeom prst="rect">
            <a:avLst/>
          </a:prstGeom>
          <a:solidFill>
            <a:schemeClr val="accent1"/>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8" name="Google Shape;108;p31"/>
          <p:cNvSpPr txBox="1">
            <a:spLocks noGrp="1"/>
          </p:cNvSpPr>
          <p:nvPr>
            <p:ph type="sldNum" idx="12"/>
          </p:nvPr>
        </p:nvSpPr>
        <p:spPr>
          <a:xfrm>
            <a:off x="548640" y="6400800"/>
            <a:ext cx="722839" cy="192024"/>
          </a:xfrm>
          <a:prstGeom prst="rect">
            <a:avLst/>
          </a:prstGeom>
          <a:noFill/>
          <a:ln>
            <a:noFill/>
          </a:ln>
        </p:spPr>
        <p:txBody>
          <a:bodyPr spcFirstLastPara="1" wrap="square" lIns="0" tIns="0" rIns="0" bIns="0" anchor="ctr" anchorCtr="0">
            <a:noAutofit/>
          </a:bodyPr>
          <a:lstStyle/>
          <a:p>
            <a:pPr marL="0" lvl="0" indent="0" algn="l" rtl="0">
              <a:lnSpc>
                <a:spcPct val="125000"/>
              </a:lnSpc>
              <a:spcBef>
                <a:spcPts val="0"/>
              </a:spcBef>
              <a:spcAft>
                <a:spcPts val="0"/>
              </a:spcAft>
              <a:buSzPts val="800"/>
              <a:buNone/>
            </a:pPr>
            <a:fld id="{00000000-1234-1234-1234-123412341234}" type="slidenum">
              <a:rPr lang="en-US">
                <a:solidFill>
                  <a:schemeClr val="lt1"/>
                </a:solidFill>
              </a:rPr>
              <a:t>3</a:t>
            </a:fld>
            <a:endParaRPr>
              <a:solidFill>
                <a:schemeClr val="lt1"/>
              </a:solidFill>
            </a:endParaRPr>
          </a:p>
        </p:txBody>
      </p:sp>
      <p:sp>
        <p:nvSpPr>
          <p:cNvPr id="109" name="Google Shape;109;p31"/>
          <p:cNvSpPr/>
          <p:nvPr/>
        </p:nvSpPr>
        <p:spPr>
          <a:xfrm>
            <a:off x="6675120" y="1463040"/>
            <a:ext cx="5193756" cy="1439266"/>
          </a:xfrm>
          <a:prstGeom prst="rect">
            <a:avLst/>
          </a:prstGeom>
          <a:noFill/>
          <a:ln>
            <a:noFill/>
          </a:ln>
        </p:spPr>
        <p:txBody>
          <a:bodyPr spcFirstLastPara="1" wrap="square" lIns="0" tIns="0" rIns="91425" bIns="45700" anchor="t" anchorCtr="0">
            <a:noAutofit/>
          </a:bodyPr>
          <a:lstStyle/>
          <a:p>
            <a:pPr marL="0" marR="0" lvl="0" indent="0" algn="l" rtl="0">
              <a:lnSpc>
                <a:spcPct val="153333"/>
              </a:lnSpc>
              <a:spcBef>
                <a:spcPts val="0"/>
              </a:spcBef>
              <a:spcAft>
                <a:spcPts val="0"/>
              </a:spcAft>
              <a:buClr>
                <a:srgbClr val="000000"/>
              </a:buClr>
              <a:buSzPts val="1200"/>
              <a:buFont typeface="Arial"/>
              <a:buNone/>
            </a:pPr>
            <a:r>
              <a:rPr lang="en-US" sz="1200" b="0" i="0" u="none" strike="noStrike" cap="none" dirty="0">
                <a:solidFill>
                  <a:schemeClr val="lt1"/>
                </a:solidFill>
                <a:latin typeface="Montserrat"/>
                <a:ea typeface="Montserrat"/>
                <a:cs typeface="Montserrat"/>
                <a:sym typeface="Montserrat"/>
              </a:rPr>
              <a:t>Rincon’s principals together have </a:t>
            </a:r>
            <a:r>
              <a:rPr lang="en-US" sz="1200" b="1" i="0" u="none" strike="noStrike" cap="none" dirty="0">
                <a:solidFill>
                  <a:schemeClr val="bg1"/>
                </a:solidFill>
                <a:latin typeface="Montserrat SemiBold"/>
                <a:ea typeface="Montserrat SemiBold"/>
                <a:cs typeface="Montserrat SemiBold"/>
                <a:sym typeface="Montserrat SemiBold"/>
              </a:rPr>
              <a:t>managed over $</a:t>
            </a:r>
            <a:r>
              <a:rPr lang="en-US" sz="1200" b="1" dirty="0">
                <a:solidFill>
                  <a:schemeClr val="bg1"/>
                </a:solidFill>
                <a:latin typeface="Montserrat SemiBold"/>
                <a:ea typeface="Montserrat SemiBold"/>
                <a:cs typeface="Montserrat SemiBold"/>
                <a:sym typeface="Montserrat SemiBold"/>
              </a:rPr>
              <a:t>18+</a:t>
            </a:r>
            <a:r>
              <a:rPr lang="en-US" sz="1200" b="1" i="0" u="none" strike="noStrike" cap="none" dirty="0">
                <a:solidFill>
                  <a:schemeClr val="bg1"/>
                </a:solidFill>
                <a:latin typeface="Montserrat SemiBold"/>
                <a:ea typeface="Montserrat SemiBold"/>
                <a:cs typeface="Montserrat SemiBold"/>
                <a:sym typeface="Montserrat SemiBold"/>
              </a:rPr>
              <a:t> billion</a:t>
            </a:r>
            <a:br>
              <a:rPr lang="en-US" sz="1200" b="1" i="0" u="none" strike="noStrike" cap="none" dirty="0">
                <a:solidFill>
                  <a:schemeClr val="bg1"/>
                </a:solidFill>
                <a:latin typeface="Montserrat SemiBold"/>
                <a:ea typeface="Montserrat SemiBold"/>
                <a:cs typeface="Montserrat SemiBold"/>
                <a:sym typeface="Montserrat SemiBold"/>
              </a:rPr>
            </a:br>
            <a:r>
              <a:rPr lang="en-US" sz="1200" b="1" i="0" u="none" strike="noStrike" cap="none" dirty="0">
                <a:solidFill>
                  <a:schemeClr val="bg1"/>
                </a:solidFill>
                <a:latin typeface="Montserrat SemiBold"/>
                <a:ea typeface="Montserrat SemiBold"/>
                <a:cs typeface="Montserrat SemiBold"/>
                <a:sym typeface="Montserrat SemiBold"/>
              </a:rPr>
              <a:t>in commercial real estate assets </a:t>
            </a:r>
            <a:r>
              <a:rPr lang="en-US" sz="1200" b="0" i="0" u="none" strike="noStrike" cap="none" dirty="0">
                <a:solidFill>
                  <a:schemeClr val="lt1"/>
                </a:solidFill>
                <a:latin typeface="Montserrat"/>
                <a:ea typeface="Montserrat"/>
                <a:cs typeface="Montserrat"/>
                <a:sym typeface="Montserrat"/>
              </a:rPr>
              <a:t>while holding leading roles</a:t>
            </a:r>
            <a:br>
              <a:rPr lang="en-US" sz="1200" b="0" i="0" u="none" strike="noStrike" cap="none" dirty="0">
                <a:solidFill>
                  <a:schemeClr val="lt1"/>
                </a:solidFill>
                <a:latin typeface="Montserrat"/>
                <a:ea typeface="Montserrat"/>
                <a:cs typeface="Montserrat"/>
                <a:sym typeface="Montserrat"/>
              </a:rPr>
            </a:br>
            <a:r>
              <a:rPr lang="en-US" sz="1200" b="0" i="0" u="none" strike="noStrike" cap="none" dirty="0">
                <a:solidFill>
                  <a:schemeClr val="lt1"/>
                </a:solidFill>
                <a:latin typeface="Montserrat"/>
                <a:ea typeface="Montserrat"/>
                <a:cs typeface="Montserrat"/>
                <a:sym typeface="Montserrat"/>
              </a:rPr>
              <a:t>at companies including Cole Real Estate Investments, VEREIT</a:t>
            </a:r>
            <a:br>
              <a:rPr lang="en-US" sz="1200" b="0" i="0" u="none" strike="noStrike" cap="none" dirty="0">
                <a:solidFill>
                  <a:schemeClr val="lt1"/>
                </a:solidFill>
                <a:latin typeface="Montserrat"/>
                <a:ea typeface="Montserrat"/>
                <a:cs typeface="Montserrat"/>
                <a:sym typeface="Montserrat"/>
              </a:rPr>
            </a:br>
            <a:r>
              <a:rPr lang="en-US" sz="1200" b="0" i="0" u="none" strike="noStrike" cap="none" dirty="0">
                <a:solidFill>
                  <a:schemeClr val="lt1"/>
                </a:solidFill>
                <a:latin typeface="Montserrat"/>
                <a:ea typeface="Montserrat"/>
                <a:cs typeface="Montserrat"/>
                <a:sym typeface="Montserrat"/>
              </a:rPr>
              <a:t>and CIM Group.</a:t>
            </a:r>
            <a:endParaRPr sz="1400" b="0" i="0" u="none" strike="noStrike" cap="none" dirty="0">
              <a:solidFill>
                <a:schemeClr val="lt1"/>
              </a:solidFill>
              <a:latin typeface="Arial"/>
              <a:ea typeface="Arial"/>
              <a:cs typeface="Arial"/>
              <a:sym typeface="Arial"/>
            </a:endParaRPr>
          </a:p>
        </p:txBody>
      </p:sp>
      <p:sp>
        <p:nvSpPr>
          <p:cNvPr id="110" name="Google Shape;110;p31"/>
          <p:cNvSpPr txBox="1"/>
          <p:nvPr/>
        </p:nvSpPr>
        <p:spPr>
          <a:xfrm>
            <a:off x="5625885" y="-147234"/>
            <a:ext cx="0" cy="0"/>
          </a:xfrm>
          <a:prstGeom prst="rect">
            <a:avLst/>
          </a:prstGeom>
          <a:noFill/>
          <a:ln>
            <a:noFill/>
          </a:ln>
        </p:spPr>
        <p:txBody>
          <a:bodyPr spcFirstLastPara="1" wrap="square" lIns="0" tIns="0" rIns="0" bIns="0"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endParaRPr sz="2400" b="0" i="0" u="none" strike="noStrike" cap="none">
              <a:solidFill>
                <a:schemeClr val="dk1"/>
              </a:solidFill>
              <a:latin typeface="Arial"/>
              <a:ea typeface="Arial"/>
              <a:cs typeface="Arial"/>
              <a:sym typeface="Arial"/>
            </a:endParaRPr>
          </a:p>
        </p:txBody>
      </p:sp>
      <p:sp>
        <p:nvSpPr>
          <p:cNvPr id="111" name="Google Shape;111;p31"/>
          <p:cNvSpPr txBox="1"/>
          <p:nvPr/>
        </p:nvSpPr>
        <p:spPr>
          <a:xfrm>
            <a:off x="6675120" y="731520"/>
            <a:ext cx="3393632" cy="48044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2400"/>
              <a:buFont typeface="Montserrat SemiBold"/>
              <a:buNone/>
            </a:pPr>
            <a:r>
              <a:rPr lang="en-US" sz="2800" b="1" i="0" u="none" strike="noStrike" cap="none" dirty="0">
                <a:solidFill>
                  <a:schemeClr val="lt1"/>
                </a:solidFill>
                <a:latin typeface="Montserrat SemiBold"/>
                <a:ea typeface="Montserrat SemiBold"/>
                <a:cs typeface="Montserrat SemiBold"/>
                <a:sym typeface="Montserrat SemiBold"/>
              </a:rPr>
              <a:t>Expertise</a:t>
            </a:r>
            <a:endParaRPr sz="1600" b="0" i="0" u="none" strike="noStrike" cap="none" dirty="0">
              <a:solidFill>
                <a:schemeClr val="lt1"/>
              </a:solidFill>
              <a:latin typeface="Arial"/>
              <a:ea typeface="Arial"/>
              <a:cs typeface="Arial"/>
              <a:sym typeface="Arial"/>
            </a:endParaRPr>
          </a:p>
        </p:txBody>
      </p:sp>
      <p:grpSp>
        <p:nvGrpSpPr>
          <p:cNvPr id="112" name="Google Shape;112;p31"/>
          <p:cNvGrpSpPr/>
          <p:nvPr/>
        </p:nvGrpSpPr>
        <p:grpSpPr>
          <a:xfrm>
            <a:off x="545506" y="5486400"/>
            <a:ext cx="2494075" cy="613251"/>
            <a:chOff x="1063404" y="5207777"/>
            <a:chExt cx="2494075" cy="613251"/>
          </a:xfrm>
        </p:grpSpPr>
        <p:sp>
          <p:nvSpPr>
            <p:cNvPr id="113" name="Google Shape;113;p31"/>
            <p:cNvSpPr/>
            <p:nvPr/>
          </p:nvSpPr>
          <p:spPr>
            <a:xfrm>
              <a:off x="1066538" y="5207777"/>
              <a:ext cx="2490941" cy="265174"/>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1000" b="1" i="0" u="none" strike="noStrike" cap="none" dirty="0">
                  <a:solidFill>
                    <a:schemeClr val="lt1"/>
                  </a:solidFill>
                  <a:latin typeface="Montserrat SemiBold"/>
                  <a:ea typeface="Montserrat SemiBold"/>
                  <a:cs typeface="Montserrat SemiBold"/>
                  <a:sym typeface="Montserrat SemiBold"/>
                </a:rPr>
                <a:t>PLANTERS TRACE</a:t>
              </a:r>
              <a:endParaRPr dirty="0"/>
            </a:p>
          </p:txBody>
        </p:sp>
        <p:cxnSp>
          <p:nvCxnSpPr>
            <p:cNvPr id="114" name="Google Shape;114;p31"/>
            <p:cNvCxnSpPr/>
            <p:nvPr/>
          </p:nvCxnSpPr>
          <p:spPr>
            <a:xfrm>
              <a:off x="1063404" y="5472953"/>
              <a:ext cx="2286000" cy="0"/>
            </a:xfrm>
            <a:prstGeom prst="straightConnector1">
              <a:avLst/>
            </a:prstGeom>
            <a:noFill/>
            <a:ln w="9525" cap="flat" cmpd="sng">
              <a:solidFill>
                <a:schemeClr val="lt1"/>
              </a:solidFill>
              <a:prstDash val="solid"/>
              <a:round/>
              <a:headEnd type="none" w="sm" len="sm"/>
              <a:tailEnd type="none" w="sm" len="sm"/>
            </a:ln>
          </p:spPr>
        </p:cxnSp>
        <p:sp>
          <p:nvSpPr>
            <p:cNvPr id="115" name="Google Shape;115;p31"/>
            <p:cNvSpPr/>
            <p:nvPr/>
          </p:nvSpPr>
          <p:spPr>
            <a:xfrm>
              <a:off x="1523664" y="5513292"/>
              <a:ext cx="1825740" cy="307736"/>
            </a:xfrm>
            <a:prstGeom prst="rect">
              <a:avLst/>
            </a:prstGeom>
            <a:noFill/>
            <a:ln>
              <a:noFill/>
            </a:ln>
          </p:spPr>
          <p:txBody>
            <a:bodyPr spcFirstLastPara="1" wrap="square" lIns="0" tIns="45700" rIns="0" bIns="45700" anchor="t" anchorCtr="0">
              <a:noAutofit/>
            </a:bodyPr>
            <a:lstStyle/>
            <a:p>
              <a:pPr marL="0" marR="0" lvl="0" indent="0" algn="r" rtl="0">
                <a:lnSpc>
                  <a:spcPct val="100000"/>
                </a:lnSpc>
                <a:spcBef>
                  <a:spcPts val="0"/>
                </a:spcBef>
                <a:spcAft>
                  <a:spcPts val="0"/>
                </a:spcAft>
                <a:buClr>
                  <a:srgbClr val="000000"/>
                </a:buClr>
                <a:buSzPts val="700"/>
                <a:buFont typeface="Arial"/>
                <a:buNone/>
              </a:pPr>
              <a:r>
                <a:rPr lang="en-US" sz="1000" b="1" i="0" u="none" strike="noStrike" cap="none">
                  <a:solidFill>
                    <a:schemeClr val="lt1"/>
                  </a:solidFill>
                  <a:latin typeface="Montserrat SemiBold"/>
                  <a:ea typeface="Montserrat SemiBold"/>
                  <a:cs typeface="Montserrat SemiBold"/>
                  <a:sym typeface="Montserrat SemiBold"/>
                </a:rPr>
                <a:t>Charleston, SC</a:t>
              </a:r>
              <a:endParaRPr sz="2000" b="1" i="0" u="none" strike="noStrike" cap="none">
                <a:solidFill>
                  <a:schemeClr val="lt1"/>
                </a:solidFill>
                <a:latin typeface="Montserrat SemiBold"/>
                <a:ea typeface="Montserrat SemiBold"/>
                <a:cs typeface="Montserrat SemiBold"/>
                <a:sym typeface="Montserrat SemiBold"/>
              </a:endParaRPr>
            </a:p>
          </p:txBody>
        </p:sp>
      </p:grpSp>
      <p:pic>
        <p:nvPicPr>
          <p:cNvPr id="116" name="Google Shape;116;p31"/>
          <p:cNvPicPr preferRelativeResize="0"/>
          <p:nvPr/>
        </p:nvPicPr>
        <p:blipFill rotWithShape="1">
          <a:blip r:embed="rId4">
            <a:alphaModFix/>
          </a:blip>
          <a:srcRect/>
          <a:stretch/>
        </p:blipFill>
        <p:spPr>
          <a:xfrm>
            <a:off x="10842474" y="6000825"/>
            <a:ext cx="996696" cy="485889"/>
          </a:xfrm>
          <a:prstGeom prst="rect">
            <a:avLst/>
          </a:prstGeom>
          <a:noFill/>
          <a:ln>
            <a:noFill/>
          </a:ln>
        </p:spPr>
      </p:pic>
      <p:graphicFrame>
        <p:nvGraphicFramePr>
          <p:cNvPr id="118" name="Google Shape;118;p31"/>
          <p:cNvGraphicFramePr/>
          <p:nvPr>
            <p:extLst>
              <p:ext uri="{D42A27DB-BD31-4B8C-83A1-F6EECF244321}">
                <p14:modId xmlns:p14="http://schemas.microsoft.com/office/powerpoint/2010/main" val="2668702676"/>
              </p:ext>
            </p:extLst>
          </p:nvPr>
        </p:nvGraphicFramePr>
        <p:xfrm>
          <a:off x="6675120" y="2854780"/>
          <a:ext cx="4693920" cy="2651760"/>
        </p:xfrm>
        <a:graphic>
          <a:graphicData uri="http://schemas.openxmlformats.org/drawingml/2006/table">
            <a:tbl>
              <a:tblPr>
                <a:noFill/>
                <a:tableStyleId>{144C0A18-3FF9-47A1-BDCB-06B533E131A7}</a:tableStyleId>
              </a:tblPr>
              <a:tblGrid>
                <a:gridCol w="4693920">
                  <a:extLst>
                    <a:ext uri="{9D8B030D-6E8A-4147-A177-3AD203B41FA5}">
                      <a16:colId xmlns:a16="http://schemas.microsoft.com/office/drawing/2014/main" val="20000"/>
                    </a:ext>
                  </a:extLst>
                </a:gridCol>
              </a:tblGrid>
              <a:tr h="457200">
                <a:tc>
                  <a:txBody>
                    <a:bodyPr/>
                    <a:lstStyle/>
                    <a:p>
                      <a:pPr marL="0" marR="0" lvl="0" indent="0" algn="l" rtl="0">
                        <a:lnSpc>
                          <a:spcPct val="100000"/>
                        </a:lnSpc>
                        <a:spcBef>
                          <a:spcPts val="0"/>
                        </a:spcBef>
                        <a:spcAft>
                          <a:spcPts val="0"/>
                        </a:spcAft>
                        <a:buClr>
                          <a:srgbClr val="000000"/>
                        </a:buClr>
                        <a:buSzPts val="1200"/>
                        <a:buFont typeface="Arial"/>
                        <a:buNone/>
                      </a:pPr>
                      <a:r>
                        <a:rPr lang="en-US" sz="1400" b="1" i="0" u="none" strike="noStrike" cap="none" dirty="0">
                          <a:solidFill>
                            <a:schemeClr val="lt1"/>
                          </a:solidFill>
                          <a:latin typeface="Montserrat SemiBold"/>
                          <a:ea typeface="Montserrat SemiBold"/>
                          <a:cs typeface="Montserrat SemiBold"/>
                          <a:sym typeface="Montserrat SemiBold"/>
                        </a:rPr>
                        <a:t>The team’s areas of expertise include:</a:t>
                      </a:r>
                      <a:endParaRPr sz="2000" b="1" i="0" u="none" strike="noStrike" cap="none" dirty="0">
                        <a:solidFill>
                          <a:schemeClr val="lt1"/>
                        </a:solidFill>
                        <a:latin typeface="Montserrat SemiBold"/>
                        <a:ea typeface="Montserrat SemiBold"/>
                        <a:cs typeface="Montserrat SemiBold"/>
                        <a:sym typeface="Montserrat SemiBold"/>
                      </a:endParaRPr>
                    </a:p>
                  </a:txBody>
                  <a:tcPr marL="0" marR="0" marT="45725" marB="45725" anchor="ctr">
                    <a:lnT w="9525" cap="flat" cmpd="sng">
                      <a:solidFill>
                        <a:srgbClr val="000000">
                          <a:alpha val="0"/>
                        </a:srgbClr>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0"/>
                  </a:ext>
                </a:extLst>
              </a:tr>
              <a:tr h="640080">
                <a:tc>
                  <a:txBody>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dirty="0">
                          <a:solidFill>
                            <a:schemeClr val="lt1"/>
                          </a:solidFill>
                          <a:latin typeface="Montserrat"/>
                          <a:ea typeface="Montserrat"/>
                          <a:cs typeface="Montserrat"/>
                          <a:sym typeface="Montserrat"/>
                        </a:rPr>
                        <a:t>Acquiring, financing, developing,  and selling</a:t>
                      </a:r>
                      <a:br>
                        <a:rPr lang="en-US" sz="1200" b="0" i="0" u="none" strike="noStrike" cap="none" dirty="0">
                          <a:solidFill>
                            <a:schemeClr val="lt1"/>
                          </a:solidFill>
                          <a:latin typeface="Montserrat"/>
                          <a:ea typeface="Montserrat"/>
                          <a:cs typeface="Montserrat"/>
                          <a:sym typeface="Montserrat"/>
                        </a:rPr>
                      </a:br>
                      <a:r>
                        <a:rPr lang="en-US" sz="1200" b="0" i="0" u="none" strike="noStrike" cap="none" dirty="0">
                          <a:solidFill>
                            <a:schemeClr val="lt1"/>
                          </a:solidFill>
                          <a:latin typeface="Montserrat"/>
                          <a:ea typeface="Montserrat"/>
                          <a:cs typeface="Montserrat"/>
                          <a:sym typeface="Montserrat"/>
                        </a:rPr>
                        <a:t>commercial real estate</a:t>
                      </a:r>
                      <a:endParaRPr sz="1200"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1"/>
                  </a:ext>
                </a:extLst>
              </a:tr>
              <a:tr h="457200">
                <a:tc>
                  <a:txBody>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dirty="0">
                          <a:solidFill>
                            <a:schemeClr val="lt1"/>
                          </a:solidFill>
                          <a:latin typeface="Montserrat"/>
                          <a:ea typeface="Montserrat"/>
                          <a:cs typeface="Montserrat"/>
                          <a:sym typeface="Montserrat"/>
                        </a:rPr>
                        <a:t>Property management (through its PM subsidiary)</a:t>
                      </a:r>
                      <a:endParaRPr sz="1200"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2"/>
                  </a:ext>
                </a:extLst>
              </a:tr>
              <a:tr h="640080">
                <a:tc>
                  <a:txBody>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dirty="0">
                          <a:solidFill>
                            <a:schemeClr val="lt1"/>
                          </a:solidFill>
                          <a:latin typeface="Montserrat"/>
                          <a:ea typeface="Montserrat"/>
                          <a:cs typeface="Montserrat"/>
                          <a:sym typeface="Montserrat"/>
                        </a:rPr>
                        <a:t>Renovation and construction services managed through</a:t>
                      </a:r>
                      <a:br>
                        <a:rPr lang="en-US" sz="1200" b="0" i="0" u="none" strike="noStrike" cap="none" dirty="0">
                          <a:solidFill>
                            <a:schemeClr val="lt1"/>
                          </a:solidFill>
                          <a:latin typeface="Montserrat"/>
                          <a:ea typeface="Montserrat"/>
                          <a:cs typeface="Montserrat"/>
                          <a:sym typeface="Montserrat"/>
                        </a:rPr>
                      </a:br>
                      <a:r>
                        <a:rPr lang="en-US" sz="1200" b="0" i="0" u="none" strike="noStrike" cap="none" dirty="0">
                          <a:solidFill>
                            <a:schemeClr val="lt1"/>
                          </a:solidFill>
                          <a:latin typeface="Montserrat"/>
                          <a:ea typeface="Montserrat"/>
                          <a:cs typeface="Montserrat"/>
                          <a:sym typeface="Montserrat"/>
                        </a:rPr>
                        <a:t>its in-house construction team.</a:t>
                      </a:r>
                      <a:endParaRPr sz="1200"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3"/>
                  </a:ext>
                </a:extLst>
              </a:tr>
              <a:tr h="457200">
                <a:tc>
                  <a:txBody>
                    <a:bodyPr/>
                    <a:lstStyle/>
                    <a:p>
                      <a:pPr marL="0" marR="0" lvl="0" indent="0" algn="l" rtl="0">
                        <a:lnSpc>
                          <a:spcPct val="100000"/>
                        </a:lnSpc>
                        <a:spcBef>
                          <a:spcPts val="0"/>
                        </a:spcBef>
                        <a:spcAft>
                          <a:spcPts val="0"/>
                        </a:spcAft>
                        <a:buClr>
                          <a:srgbClr val="000000"/>
                        </a:buClr>
                        <a:buSzPts val="1000"/>
                        <a:buFont typeface="Arial"/>
                        <a:buNone/>
                      </a:pPr>
                      <a:r>
                        <a:rPr lang="en-US" sz="1200" b="0" i="0" u="none" strike="noStrike" cap="none" dirty="0">
                          <a:solidFill>
                            <a:schemeClr val="lt1"/>
                          </a:solidFill>
                          <a:latin typeface="Montserrat"/>
                          <a:ea typeface="Montserrat"/>
                          <a:cs typeface="Montserrat"/>
                          <a:sym typeface="Montserrat"/>
                        </a:rPr>
                        <a:t>Institutional quality investment accounting and reporting</a:t>
                      </a:r>
                      <a:endParaRPr sz="1200" b="0" i="0" dirty="0">
                        <a:latin typeface="Calibri" panose="020F0502020204030204" pitchFamily="34" charset="0"/>
                        <a:ea typeface="Lato" panose="020F0502020204030203" pitchFamily="34" charset="0"/>
                        <a:cs typeface="Calibri" panose="020F0502020204030204" pitchFamily="34" charset="0"/>
                      </a:endParaRPr>
                    </a:p>
                  </a:txBody>
                  <a:tcPr marL="0" marR="0" marT="45725" marB="45725" anchor="ctr">
                    <a:lnT w="12700" cap="flat" cmpd="sng">
                      <a:solidFill>
                        <a:srgbClr val="A5A5A5"/>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4"/>
                  </a:ext>
                </a:extLst>
              </a:tr>
            </a:tbl>
          </a:graphicData>
        </a:graphic>
      </p:graphicFrame>
      <p:sp>
        <p:nvSpPr>
          <p:cNvPr id="119" name="Google Shape;119;p31"/>
          <p:cNvSpPr txBox="1"/>
          <p:nvPr/>
        </p:nvSpPr>
        <p:spPr>
          <a:xfrm>
            <a:off x="731520" y="6400800"/>
            <a:ext cx="3291840"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RINCONPARTNERS.COM  •  © 2025 RINCON PARTNERS, LLC</a:t>
            </a:r>
            <a:endParaRPr sz="1400" b="0" i="0" u="none" strike="noStrike" cap="none" dirty="0">
              <a:solidFill>
                <a:schemeClr val="lt1"/>
              </a:solidFill>
              <a:latin typeface="Arial"/>
              <a:ea typeface="Arial"/>
              <a:cs typeface="Arial"/>
              <a:sym typeface="Arial"/>
            </a:endParaRPr>
          </a:p>
        </p:txBody>
      </p:sp>
      <p:pic>
        <p:nvPicPr>
          <p:cNvPr id="2" name="Google Shape;117;p31">
            <a:extLst>
              <a:ext uri="{FF2B5EF4-FFF2-40B4-BE49-F238E27FC236}">
                <a16:creationId xmlns:a16="http://schemas.microsoft.com/office/drawing/2014/main" id="{0C8BB3A8-1D80-6352-9F60-FC721ED0539E}"/>
              </a:ext>
            </a:extLst>
          </p:cNvPr>
          <p:cNvPicPr preferRelativeResize="0"/>
          <p:nvPr/>
        </p:nvPicPr>
        <p:blipFill rotWithShape="1">
          <a:blip r:embed="rId5">
            <a:alphaModFix amt="25000"/>
          </a:blip>
          <a:srcRect l="45649" t="2094" r="50794" b="242"/>
          <a:stretch/>
        </p:blipFill>
        <p:spPr>
          <a:xfrm>
            <a:off x="5637790" y="19"/>
            <a:ext cx="443016" cy="6857981"/>
          </a:xfrm>
          <a:prstGeom prst="rect">
            <a:avLst/>
          </a:prstGeom>
          <a:noFill/>
          <a:ln>
            <a:noFill/>
          </a:ln>
        </p:spPr>
      </p:pic>
    </p:spTree>
    <p:extLst>
      <p:ext uri="{BB962C8B-B14F-4D97-AF65-F5344CB8AC3E}">
        <p14:creationId xmlns:p14="http://schemas.microsoft.com/office/powerpoint/2010/main" val="145861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96B1B-5E88-D2C7-9A25-4E849CBD0497}"/>
            </a:ext>
          </a:extLst>
        </p:cNvPr>
        <p:cNvGrpSpPr/>
        <p:nvPr/>
      </p:nvGrpSpPr>
      <p:grpSpPr>
        <a:xfrm>
          <a:off x="0" y="0"/>
          <a:ext cx="0" cy="0"/>
          <a:chOff x="0" y="0"/>
          <a:chExt cx="0" cy="0"/>
        </a:xfrm>
      </p:grpSpPr>
      <p:pic>
        <p:nvPicPr>
          <p:cNvPr id="14" name="Picture 13" descr="A living room with a table and chairs&#10;&#10;AI-generated content may be incorrect.">
            <a:extLst>
              <a:ext uri="{FF2B5EF4-FFF2-40B4-BE49-F238E27FC236}">
                <a16:creationId xmlns:a16="http://schemas.microsoft.com/office/drawing/2014/main" id="{BF740C23-EE1A-6939-5809-50F166D8D0ED}"/>
              </a:ext>
            </a:extLst>
          </p:cNvPr>
          <p:cNvPicPr>
            <a:picLocks noChangeAspect="1"/>
          </p:cNvPicPr>
          <p:nvPr/>
        </p:nvPicPr>
        <p:blipFill>
          <a:blip r:embed="rId2"/>
          <a:srcRect t="17291" b="12848"/>
          <a:stretch/>
        </p:blipFill>
        <p:spPr>
          <a:xfrm>
            <a:off x="8115297" y="3283976"/>
            <a:ext cx="3721382" cy="2103421"/>
          </a:xfrm>
          <a:prstGeom prst="rect">
            <a:avLst/>
          </a:prstGeom>
        </p:spPr>
      </p:pic>
      <p:pic>
        <p:nvPicPr>
          <p:cNvPr id="18" name="Picture 17" descr="A group of buildings with a lawn and bushes&#10;&#10;AI-generated content may be incorrect.">
            <a:extLst>
              <a:ext uri="{FF2B5EF4-FFF2-40B4-BE49-F238E27FC236}">
                <a16:creationId xmlns:a16="http://schemas.microsoft.com/office/drawing/2014/main" id="{51E4DAED-0A29-E671-60A8-1BF384B519E2}"/>
              </a:ext>
            </a:extLst>
          </p:cNvPr>
          <p:cNvPicPr>
            <a:picLocks noChangeAspect="1"/>
          </p:cNvPicPr>
          <p:nvPr/>
        </p:nvPicPr>
        <p:blipFill>
          <a:blip r:embed="rId3"/>
          <a:stretch>
            <a:fillRect/>
          </a:stretch>
        </p:blipFill>
        <p:spPr>
          <a:xfrm>
            <a:off x="8115297" y="1908448"/>
            <a:ext cx="3721382" cy="1375528"/>
          </a:xfrm>
          <a:prstGeom prst="rect">
            <a:avLst/>
          </a:prstGeom>
        </p:spPr>
      </p:pic>
      <p:pic>
        <p:nvPicPr>
          <p:cNvPr id="16" name="Picture 15" descr="A pool with red chairs and a table&#10;&#10;AI-generated content may be incorrect.">
            <a:extLst>
              <a:ext uri="{FF2B5EF4-FFF2-40B4-BE49-F238E27FC236}">
                <a16:creationId xmlns:a16="http://schemas.microsoft.com/office/drawing/2014/main" id="{22EB8587-65B2-7DBB-5F93-9F02841A1ACD}"/>
              </a:ext>
            </a:extLst>
          </p:cNvPr>
          <p:cNvPicPr>
            <a:picLocks noChangeAspect="1"/>
          </p:cNvPicPr>
          <p:nvPr/>
        </p:nvPicPr>
        <p:blipFill>
          <a:blip r:embed="rId4"/>
          <a:stretch>
            <a:fillRect/>
          </a:stretch>
        </p:blipFill>
        <p:spPr>
          <a:xfrm>
            <a:off x="8115297" y="-571502"/>
            <a:ext cx="3721382" cy="2479950"/>
          </a:xfrm>
          <a:prstGeom prst="rect">
            <a:avLst/>
          </a:prstGeom>
        </p:spPr>
      </p:pic>
      <p:sp>
        <p:nvSpPr>
          <p:cNvPr id="3" name="Text Placeholder 2">
            <a:extLst>
              <a:ext uri="{FF2B5EF4-FFF2-40B4-BE49-F238E27FC236}">
                <a16:creationId xmlns:a16="http://schemas.microsoft.com/office/drawing/2014/main" id="{57B1A6A8-2BBC-6552-4BD0-17BEFB9F0343}"/>
              </a:ext>
            </a:extLst>
          </p:cNvPr>
          <p:cNvSpPr>
            <a:spLocks noGrp="1"/>
          </p:cNvSpPr>
          <p:nvPr>
            <p:ph type="body" idx="1"/>
          </p:nvPr>
        </p:nvSpPr>
        <p:spPr>
          <a:xfrm>
            <a:off x="541078" y="2094264"/>
            <a:ext cx="7196153" cy="2669471"/>
          </a:xfrm>
        </p:spPr>
        <p:txBody>
          <a:bodyPr/>
          <a:lstStyle/>
          <a:p>
            <a:pPr marL="0">
              <a:lnSpc>
                <a:spcPct val="150000"/>
              </a:lnSpc>
              <a:spcAft>
                <a:spcPts val="1200"/>
              </a:spcAft>
            </a:pPr>
            <a:r>
              <a:rPr lang="en-US" sz="1200" dirty="0">
                <a:solidFill>
                  <a:schemeClr val="bg1"/>
                </a:solidFill>
                <a:effectLst/>
                <a:latin typeface="Montserrat" pitchFamily="2" charset="77"/>
              </a:rPr>
              <a:t>Rincon Multifamily Fund II LLC (the “Fund”) intends to acquire existing Core Plus and Value-Add multifamily properties that offer income enhancement opportunities through operational improvements, renovations, and repositioning. The properties will be located in the Southwestern and Southeastern regions of the United States.</a:t>
            </a:r>
          </a:p>
          <a:p>
            <a:pPr marL="0">
              <a:lnSpc>
                <a:spcPct val="150000"/>
              </a:lnSpc>
              <a:spcAft>
                <a:spcPts val="1200"/>
              </a:spcAft>
            </a:pPr>
            <a:r>
              <a:rPr lang="en-US" sz="1200" dirty="0">
                <a:solidFill>
                  <a:schemeClr val="bg1"/>
                </a:solidFill>
                <a:effectLst/>
                <a:latin typeface="Montserrat" pitchFamily="2" charset="77"/>
              </a:rPr>
              <a:t>We intend to aggregate a diversified multifamily portfolio by investing in properties that our manager identifies as having significant capital appreciation potential. Core Plus and Value-Add investments generally consist of properties that provide an opportunity to improve the property’s physical asset, occupancy, financial, operational, or management characteristics to increase cash flow and value.</a:t>
            </a:r>
          </a:p>
        </p:txBody>
      </p:sp>
      <p:sp>
        <p:nvSpPr>
          <p:cNvPr id="4" name="Slide Number Placeholder 3">
            <a:extLst>
              <a:ext uri="{FF2B5EF4-FFF2-40B4-BE49-F238E27FC236}">
                <a16:creationId xmlns:a16="http://schemas.microsoft.com/office/drawing/2014/main" id="{4D4E4D88-9698-46AF-0469-496DE67E0E2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a:t>
            </a:fld>
            <a:endParaRPr lang="en-US"/>
          </a:p>
        </p:txBody>
      </p:sp>
      <p:sp>
        <p:nvSpPr>
          <p:cNvPr id="5" name="Google Shape;143;p6">
            <a:extLst>
              <a:ext uri="{FF2B5EF4-FFF2-40B4-BE49-F238E27FC236}">
                <a16:creationId xmlns:a16="http://schemas.microsoft.com/office/drawing/2014/main" id="{4A1CBDAD-C6EA-907F-C79D-78AC90FD7982}"/>
              </a:ext>
            </a:extLst>
          </p:cNvPr>
          <p:cNvSpPr txBox="1"/>
          <p:nvPr/>
        </p:nvSpPr>
        <p:spPr>
          <a:xfrm>
            <a:off x="548640" y="731520"/>
            <a:ext cx="4256968" cy="48044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2400"/>
              <a:buFont typeface="Montserrat SemiBold"/>
              <a:buNone/>
            </a:pPr>
            <a:r>
              <a:rPr lang="en-US" sz="2800" b="1" i="0" u="none" strike="noStrike" cap="none" dirty="0">
                <a:solidFill>
                  <a:schemeClr val="lt1"/>
                </a:solidFill>
                <a:latin typeface="Montserrat SemiBold"/>
                <a:ea typeface="Montserrat SemiBold"/>
                <a:cs typeface="Montserrat SemiBold"/>
                <a:sym typeface="Montserrat SemiBold"/>
              </a:rPr>
              <a:t>Overview</a:t>
            </a:r>
            <a:endParaRPr sz="1600" b="0" i="0" u="none" strike="noStrike" cap="none" dirty="0">
              <a:solidFill>
                <a:schemeClr val="lt1"/>
              </a:solidFill>
              <a:latin typeface="Arial"/>
              <a:ea typeface="Arial"/>
              <a:cs typeface="Arial"/>
              <a:sym typeface="Arial"/>
            </a:endParaRPr>
          </a:p>
        </p:txBody>
      </p:sp>
      <p:sp>
        <p:nvSpPr>
          <p:cNvPr id="2" name="Rectangle 1">
            <a:extLst>
              <a:ext uri="{FF2B5EF4-FFF2-40B4-BE49-F238E27FC236}">
                <a16:creationId xmlns:a16="http://schemas.microsoft.com/office/drawing/2014/main" id="{81FE70C7-8118-0926-0E98-E53A8DAFABC6}"/>
              </a:ext>
            </a:extLst>
          </p:cNvPr>
          <p:cNvSpPr/>
          <p:nvPr/>
        </p:nvSpPr>
        <p:spPr>
          <a:xfrm rot="5400000">
            <a:off x="9237645" y="2971598"/>
            <a:ext cx="1476685" cy="3921368"/>
          </a:xfrm>
          <a:prstGeom prst="rect">
            <a:avLst/>
          </a:prstGeom>
          <a:gradFill flip="none" rotWithShape="1">
            <a:gsLst>
              <a:gs pos="19000">
                <a:srgbClr val="003C69"/>
              </a:gs>
              <a:gs pos="100000">
                <a:srgbClr val="003C69">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Google Shape;209;p33">
            <a:extLst>
              <a:ext uri="{FF2B5EF4-FFF2-40B4-BE49-F238E27FC236}">
                <a16:creationId xmlns:a16="http://schemas.microsoft.com/office/drawing/2014/main" id="{52F68E51-4CB0-B41C-1E60-D001B868D337}"/>
              </a:ext>
            </a:extLst>
          </p:cNvPr>
          <p:cNvSpPr txBox="1"/>
          <p:nvPr/>
        </p:nvSpPr>
        <p:spPr>
          <a:xfrm>
            <a:off x="731520" y="6400800"/>
            <a:ext cx="3291840"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RINCONPARTNERS.COM  •  © 2025 RINCON PARTNERS, LLC</a:t>
            </a:r>
            <a:endParaRPr sz="14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95617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3"/>
          <p:cNvPicPr preferRelativeResize="0"/>
          <p:nvPr/>
        </p:nvPicPr>
        <p:blipFill rotWithShape="1">
          <a:blip r:embed="rId3"/>
          <a:srcRect l="24149" t="508" r="-53876" b="2173"/>
          <a:stretch/>
        </p:blipFill>
        <p:spPr>
          <a:xfrm>
            <a:off x="-1" y="0"/>
            <a:ext cx="12188952" cy="6857991"/>
          </a:xfrm>
          <a:prstGeom prst="rect">
            <a:avLst/>
          </a:prstGeom>
          <a:noFill/>
          <a:ln>
            <a:noFill/>
          </a:ln>
        </p:spPr>
      </p:pic>
      <p:sp>
        <p:nvSpPr>
          <p:cNvPr id="197" name="Google Shape;197;p33"/>
          <p:cNvSpPr/>
          <p:nvPr/>
        </p:nvSpPr>
        <p:spPr>
          <a:xfrm>
            <a:off x="-3478" y="4722471"/>
            <a:ext cx="12188951" cy="2135530"/>
          </a:xfrm>
          <a:prstGeom prst="rect">
            <a:avLst/>
          </a:prstGeom>
          <a:gradFill>
            <a:gsLst>
              <a:gs pos="0">
                <a:srgbClr val="000000">
                  <a:alpha val="0"/>
                </a:srgbClr>
              </a:gs>
              <a:gs pos="100000">
                <a:srgbClr val="000000">
                  <a:alpha val="70588"/>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 name="Google Shape;107;p31">
            <a:extLst>
              <a:ext uri="{FF2B5EF4-FFF2-40B4-BE49-F238E27FC236}">
                <a16:creationId xmlns:a16="http://schemas.microsoft.com/office/drawing/2014/main" id="{6C4A5BE6-52EF-CF97-548F-85FD4B7071DB}"/>
              </a:ext>
            </a:extLst>
          </p:cNvPr>
          <p:cNvSpPr/>
          <p:nvPr/>
        </p:nvSpPr>
        <p:spPr>
          <a:xfrm>
            <a:off x="5637790" y="0"/>
            <a:ext cx="6554211" cy="6857991"/>
          </a:xfrm>
          <a:prstGeom prst="rect">
            <a:avLst/>
          </a:prstGeom>
          <a:solidFill>
            <a:schemeClr val="accent1"/>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13" name="Google Shape;117;p31">
            <a:extLst>
              <a:ext uri="{FF2B5EF4-FFF2-40B4-BE49-F238E27FC236}">
                <a16:creationId xmlns:a16="http://schemas.microsoft.com/office/drawing/2014/main" id="{6783E546-9D1B-3CAC-4273-B25B68621AC9}"/>
              </a:ext>
            </a:extLst>
          </p:cNvPr>
          <p:cNvPicPr preferRelativeResize="0"/>
          <p:nvPr/>
        </p:nvPicPr>
        <p:blipFill rotWithShape="1">
          <a:blip r:embed="rId4">
            <a:alphaModFix amt="25000"/>
          </a:blip>
          <a:srcRect l="45649" t="2094" r="50794" b="242"/>
          <a:stretch/>
        </p:blipFill>
        <p:spPr>
          <a:xfrm>
            <a:off x="5637790" y="19"/>
            <a:ext cx="443016" cy="6857981"/>
          </a:xfrm>
          <a:prstGeom prst="rect">
            <a:avLst/>
          </a:prstGeom>
          <a:noFill/>
          <a:ln>
            <a:noFill/>
          </a:ln>
        </p:spPr>
      </p:pic>
      <p:sp>
        <p:nvSpPr>
          <p:cNvPr id="199" name="Google Shape;199;p33"/>
          <p:cNvSpPr txBox="1">
            <a:spLocks noGrp="1"/>
          </p:cNvSpPr>
          <p:nvPr>
            <p:ph type="sldNum" idx="12"/>
          </p:nvPr>
        </p:nvSpPr>
        <p:spPr>
          <a:xfrm>
            <a:off x="548640" y="6400800"/>
            <a:ext cx="722839" cy="192024"/>
          </a:xfrm>
          <a:prstGeom prst="rect">
            <a:avLst/>
          </a:prstGeom>
          <a:noFill/>
          <a:ln>
            <a:noFill/>
          </a:ln>
        </p:spPr>
        <p:txBody>
          <a:bodyPr spcFirstLastPara="1" wrap="square" lIns="0" tIns="0" rIns="0" bIns="0" anchor="ctr" anchorCtr="0">
            <a:noAutofit/>
          </a:bodyPr>
          <a:lstStyle/>
          <a:p>
            <a:pPr marL="0" lvl="0" indent="0" algn="l" rtl="0">
              <a:lnSpc>
                <a:spcPct val="125000"/>
              </a:lnSpc>
              <a:spcBef>
                <a:spcPts val="0"/>
              </a:spcBef>
              <a:spcAft>
                <a:spcPts val="0"/>
              </a:spcAft>
              <a:buSzPts val="800"/>
              <a:buNone/>
            </a:pPr>
            <a:fld id="{00000000-1234-1234-1234-123412341234}" type="slidenum">
              <a:rPr lang="en-US">
                <a:solidFill>
                  <a:schemeClr val="lt1"/>
                </a:solidFill>
              </a:rPr>
              <a:t>5</a:t>
            </a:fld>
            <a:endParaRPr>
              <a:solidFill>
                <a:schemeClr val="lt1"/>
              </a:solidFill>
            </a:endParaRPr>
          </a:p>
        </p:txBody>
      </p:sp>
      <p:sp>
        <p:nvSpPr>
          <p:cNvPr id="201" name="Google Shape;201;p33"/>
          <p:cNvSpPr txBox="1"/>
          <p:nvPr/>
        </p:nvSpPr>
        <p:spPr>
          <a:xfrm>
            <a:off x="5625885" y="-147234"/>
            <a:ext cx="0" cy="0"/>
          </a:xfrm>
          <a:prstGeom prst="rect">
            <a:avLst/>
          </a:prstGeom>
          <a:noFill/>
          <a:ln>
            <a:noFill/>
          </a:ln>
        </p:spPr>
        <p:txBody>
          <a:bodyPr spcFirstLastPara="1" wrap="square" lIns="0" tIns="0" rIns="0" bIns="0" anchor="t" anchorCtr="0">
            <a:normAutofit fontScale="25000" lnSpcReduction="20000"/>
          </a:bodyPr>
          <a:lstStyle/>
          <a:p>
            <a:pPr marL="0" marR="0" lvl="0" indent="0" algn="l" rtl="0">
              <a:lnSpc>
                <a:spcPct val="100000"/>
              </a:lnSpc>
              <a:spcBef>
                <a:spcPts val="0"/>
              </a:spcBef>
              <a:spcAft>
                <a:spcPts val="0"/>
              </a:spcAft>
              <a:buClr>
                <a:srgbClr val="000000"/>
              </a:buClr>
              <a:buSzPct val="100000"/>
              <a:buFont typeface="Arial"/>
              <a:buNone/>
            </a:pPr>
            <a:endParaRPr sz="2400" b="0" i="0" u="none" strike="noStrike" cap="none">
              <a:solidFill>
                <a:schemeClr val="dk1"/>
              </a:solidFill>
              <a:latin typeface="Arial"/>
              <a:ea typeface="Arial"/>
              <a:cs typeface="Arial"/>
              <a:sym typeface="Arial"/>
            </a:endParaRPr>
          </a:p>
        </p:txBody>
      </p:sp>
      <p:grpSp>
        <p:nvGrpSpPr>
          <p:cNvPr id="203" name="Google Shape;203;p33"/>
          <p:cNvGrpSpPr/>
          <p:nvPr/>
        </p:nvGrpSpPr>
        <p:grpSpPr>
          <a:xfrm>
            <a:off x="731520" y="5483610"/>
            <a:ext cx="2494075" cy="613251"/>
            <a:chOff x="1063404" y="5207777"/>
            <a:chExt cx="2494075" cy="613251"/>
          </a:xfrm>
        </p:grpSpPr>
        <p:sp>
          <p:nvSpPr>
            <p:cNvPr id="204" name="Google Shape;204;p33"/>
            <p:cNvSpPr/>
            <p:nvPr/>
          </p:nvSpPr>
          <p:spPr>
            <a:xfrm>
              <a:off x="1063404" y="5207777"/>
              <a:ext cx="2494075" cy="265174"/>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1000" b="1" i="0" u="none" strike="noStrike" cap="none" dirty="0">
                  <a:solidFill>
                    <a:schemeClr val="lt1"/>
                  </a:solidFill>
                  <a:latin typeface="Montserrat SemiBold"/>
                  <a:ea typeface="Montserrat SemiBold"/>
                  <a:cs typeface="Montserrat SemiBold"/>
                  <a:sym typeface="Montserrat SemiBold"/>
                </a:rPr>
                <a:t>CLARENDON PARK</a:t>
              </a:r>
              <a:endParaRPr dirty="0"/>
            </a:p>
          </p:txBody>
        </p:sp>
        <p:cxnSp>
          <p:nvCxnSpPr>
            <p:cNvPr id="205" name="Google Shape;205;p33"/>
            <p:cNvCxnSpPr/>
            <p:nvPr/>
          </p:nvCxnSpPr>
          <p:spPr>
            <a:xfrm>
              <a:off x="1063404" y="5472953"/>
              <a:ext cx="2286000" cy="0"/>
            </a:xfrm>
            <a:prstGeom prst="straightConnector1">
              <a:avLst/>
            </a:prstGeom>
            <a:noFill/>
            <a:ln w="9525" cap="flat" cmpd="sng">
              <a:solidFill>
                <a:schemeClr val="lt1"/>
              </a:solidFill>
              <a:prstDash val="solid"/>
              <a:round/>
              <a:headEnd type="none" w="sm" len="sm"/>
              <a:tailEnd type="none" w="sm" len="sm"/>
            </a:ln>
          </p:spPr>
        </p:cxnSp>
        <p:sp>
          <p:nvSpPr>
            <p:cNvPr id="206" name="Google Shape;206;p33"/>
            <p:cNvSpPr/>
            <p:nvPr/>
          </p:nvSpPr>
          <p:spPr>
            <a:xfrm>
              <a:off x="1523664" y="5513292"/>
              <a:ext cx="1825740" cy="307736"/>
            </a:xfrm>
            <a:prstGeom prst="rect">
              <a:avLst/>
            </a:prstGeom>
            <a:noFill/>
            <a:ln>
              <a:noFill/>
            </a:ln>
          </p:spPr>
          <p:txBody>
            <a:bodyPr spcFirstLastPara="1" wrap="square" lIns="0" tIns="45700" rIns="0" bIns="45700" anchor="t" anchorCtr="0">
              <a:noAutofit/>
            </a:bodyPr>
            <a:lstStyle/>
            <a:p>
              <a:pPr marL="0" marR="0" lvl="0" indent="0" algn="r" rtl="0">
                <a:lnSpc>
                  <a:spcPct val="100000"/>
                </a:lnSpc>
                <a:spcBef>
                  <a:spcPts val="0"/>
                </a:spcBef>
                <a:spcAft>
                  <a:spcPts val="0"/>
                </a:spcAft>
                <a:buClr>
                  <a:srgbClr val="000000"/>
                </a:buClr>
                <a:buSzPts val="700"/>
                <a:buFont typeface="Arial"/>
                <a:buNone/>
              </a:pPr>
              <a:r>
                <a:rPr lang="en-US" sz="1000" b="1" i="0" u="none" strike="noStrike" cap="none">
                  <a:solidFill>
                    <a:schemeClr val="lt1"/>
                  </a:solidFill>
                  <a:latin typeface="Montserrat SemiBold"/>
                  <a:ea typeface="Montserrat SemiBold"/>
                  <a:cs typeface="Montserrat SemiBold"/>
                  <a:sym typeface="Montserrat SemiBold"/>
                </a:rPr>
                <a:t>Phoenix, AZ</a:t>
              </a:r>
              <a:endParaRPr sz="2000" b="1" i="0" u="none" strike="noStrike" cap="none">
                <a:solidFill>
                  <a:schemeClr val="lt1"/>
                </a:solidFill>
                <a:latin typeface="Montserrat SemiBold"/>
                <a:ea typeface="Montserrat SemiBold"/>
                <a:cs typeface="Montserrat SemiBold"/>
                <a:sym typeface="Montserrat SemiBold"/>
              </a:endParaRPr>
            </a:p>
          </p:txBody>
        </p:sp>
      </p:grpSp>
      <p:pic>
        <p:nvPicPr>
          <p:cNvPr id="207" name="Google Shape;207;p33"/>
          <p:cNvPicPr preferRelativeResize="0"/>
          <p:nvPr/>
        </p:nvPicPr>
        <p:blipFill rotWithShape="1">
          <a:blip r:embed="rId5">
            <a:alphaModFix/>
          </a:blip>
          <a:srcRect/>
          <a:stretch/>
        </p:blipFill>
        <p:spPr>
          <a:xfrm>
            <a:off x="10842474" y="6000825"/>
            <a:ext cx="996696" cy="485889"/>
          </a:xfrm>
          <a:prstGeom prst="rect">
            <a:avLst/>
          </a:prstGeom>
          <a:noFill/>
          <a:ln>
            <a:noFill/>
          </a:ln>
        </p:spPr>
      </p:pic>
      <p:sp>
        <p:nvSpPr>
          <p:cNvPr id="209" name="Google Shape;209;p33"/>
          <p:cNvSpPr txBox="1"/>
          <p:nvPr/>
        </p:nvSpPr>
        <p:spPr>
          <a:xfrm>
            <a:off x="731520" y="6400800"/>
            <a:ext cx="3291840"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RINCONPARTNERS.COM  •  © 2025 RINCON PARTNERS, LLC</a:t>
            </a:r>
            <a:endParaRPr sz="1400" b="0" i="0" u="none" strike="noStrike" cap="none" dirty="0">
              <a:solidFill>
                <a:schemeClr val="lt1"/>
              </a:solidFill>
              <a:latin typeface="Arial"/>
              <a:ea typeface="Arial"/>
              <a:cs typeface="Arial"/>
              <a:sym typeface="Arial"/>
            </a:endParaRPr>
          </a:p>
        </p:txBody>
      </p:sp>
      <p:sp>
        <p:nvSpPr>
          <p:cNvPr id="5" name="Google Shape;109;p31">
            <a:extLst>
              <a:ext uri="{FF2B5EF4-FFF2-40B4-BE49-F238E27FC236}">
                <a16:creationId xmlns:a16="http://schemas.microsoft.com/office/drawing/2014/main" id="{4AD4DE27-7413-43DB-2121-6B4EC2C2C3DA}"/>
              </a:ext>
            </a:extLst>
          </p:cNvPr>
          <p:cNvSpPr/>
          <p:nvPr/>
        </p:nvSpPr>
        <p:spPr>
          <a:xfrm>
            <a:off x="6675120" y="1463040"/>
            <a:ext cx="5193756" cy="2639814"/>
          </a:xfrm>
          <a:prstGeom prst="rect">
            <a:avLst/>
          </a:prstGeom>
          <a:noFill/>
          <a:ln>
            <a:noFill/>
          </a:ln>
        </p:spPr>
        <p:txBody>
          <a:bodyPr spcFirstLastPara="1" wrap="square" lIns="0" tIns="0" rIns="91425" bIns="45700" anchor="t" anchorCtr="0">
            <a:noAutofit/>
          </a:bodyPr>
          <a:lstStyle/>
          <a:p>
            <a:pPr marL="0" marR="0" lvl="0" indent="0" algn="l" rtl="0">
              <a:lnSpc>
                <a:spcPct val="153333"/>
              </a:lnSpc>
              <a:spcBef>
                <a:spcPts val="0"/>
              </a:spcBef>
              <a:spcAft>
                <a:spcPts val="600"/>
              </a:spcAft>
              <a:buClr>
                <a:srgbClr val="000000"/>
              </a:buClr>
              <a:buSzPts val="1200"/>
              <a:buFont typeface="Arial"/>
              <a:buNone/>
            </a:pPr>
            <a:r>
              <a:rPr lang="en-US" sz="1200" b="0" i="0" u="none" strike="noStrike" cap="none" dirty="0">
                <a:solidFill>
                  <a:schemeClr val="lt1"/>
                </a:solidFill>
                <a:latin typeface="Montserrat"/>
                <a:ea typeface="Montserrat"/>
                <a:cs typeface="Montserrat"/>
                <a:sym typeface="Montserrat"/>
              </a:rPr>
              <a:t>The Rincon Multifamily Fund II will capitalize on market</a:t>
            </a:r>
            <a:br>
              <a:rPr lang="en-US" sz="1200" b="0" i="0" u="none" strike="noStrike" cap="none" dirty="0">
                <a:solidFill>
                  <a:schemeClr val="lt1"/>
                </a:solidFill>
                <a:latin typeface="Montserrat"/>
                <a:ea typeface="Montserrat"/>
                <a:cs typeface="Montserrat"/>
                <a:sym typeface="Montserrat"/>
              </a:rPr>
            </a:br>
            <a:r>
              <a:rPr lang="en-US" sz="1200" b="0" i="0" u="none" strike="noStrike" cap="none" dirty="0">
                <a:solidFill>
                  <a:schemeClr val="lt1"/>
                </a:solidFill>
                <a:latin typeface="Montserrat"/>
                <a:ea typeface="Montserrat"/>
                <a:cs typeface="Montserrat"/>
                <a:sym typeface="Montserrat"/>
              </a:rPr>
              <a:t>trends through  targeted purchases of multifamily</a:t>
            </a:r>
            <a:br>
              <a:rPr lang="en-US" sz="1200" b="0" i="0" u="none" strike="noStrike" cap="none" dirty="0">
                <a:solidFill>
                  <a:schemeClr val="lt1"/>
                </a:solidFill>
                <a:latin typeface="Montserrat"/>
                <a:ea typeface="Montserrat"/>
                <a:cs typeface="Montserrat"/>
                <a:sym typeface="Montserrat"/>
              </a:rPr>
            </a:br>
            <a:r>
              <a:rPr lang="en-US" sz="1200" b="0" i="0" u="none" strike="noStrike" cap="none" dirty="0">
                <a:solidFill>
                  <a:schemeClr val="lt1"/>
                </a:solidFill>
                <a:latin typeface="Montserrat"/>
                <a:ea typeface="Montserrat"/>
                <a:cs typeface="Montserrat"/>
                <a:sym typeface="Montserrat"/>
              </a:rPr>
              <a:t>properties throughout </a:t>
            </a:r>
            <a:r>
              <a:rPr lang="en-US" sz="1200" b="1" i="0" u="none" strike="noStrike" cap="none" dirty="0">
                <a:solidFill>
                  <a:schemeClr val="bg1"/>
                </a:solidFill>
                <a:latin typeface="Montserrat SemiBold"/>
                <a:ea typeface="Montserrat SemiBold"/>
                <a:cs typeface="Montserrat SemiBold"/>
                <a:sym typeface="Montserrat SemiBold"/>
              </a:rPr>
              <a:t>growing suburban and metro areas</a:t>
            </a:r>
            <a:br>
              <a:rPr lang="en-US" sz="1200" b="1" dirty="0">
                <a:solidFill>
                  <a:schemeClr val="lt1"/>
                </a:solidFill>
                <a:latin typeface="Montserrat SemiBold"/>
                <a:ea typeface="Montserrat SemiBold"/>
                <a:cs typeface="Montserrat SemiBold"/>
                <a:sym typeface="Montserrat SemiBold"/>
              </a:rPr>
            </a:br>
            <a:r>
              <a:rPr lang="en-US" sz="1200" b="0" i="0" u="none" strike="noStrike" cap="none" dirty="0">
                <a:solidFill>
                  <a:schemeClr val="lt1"/>
                </a:solidFill>
                <a:latin typeface="Montserrat"/>
                <a:ea typeface="Montserrat"/>
                <a:cs typeface="Montserrat"/>
                <a:sym typeface="Montserrat"/>
              </a:rPr>
              <a:t>in the Southwest and Southeast.</a:t>
            </a:r>
          </a:p>
          <a:p>
            <a:pPr marL="0" marR="0" lvl="0" indent="0" algn="l" rtl="0">
              <a:lnSpc>
                <a:spcPct val="153333"/>
              </a:lnSpc>
              <a:spcBef>
                <a:spcPts val="0"/>
              </a:spcBef>
              <a:spcAft>
                <a:spcPts val="600"/>
              </a:spcAft>
              <a:buClr>
                <a:srgbClr val="000000"/>
              </a:buClr>
              <a:buSzPts val="1200"/>
              <a:buFont typeface="Arial"/>
              <a:buNone/>
            </a:pPr>
            <a:r>
              <a:rPr lang="en-US" sz="1200" dirty="0">
                <a:solidFill>
                  <a:schemeClr val="lt1"/>
                </a:solidFill>
                <a:latin typeface="Montserrat"/>
              </a:rPr>
              <a:t>The Rincon Multifamily Fund II is projected to provide cash flow and capital appreciation.</a:t>
            </a:r>
          </a:p>
          <a:p>
            <a:pPr marL="0" marR="0" lvl="0" indent="0" algn="l" rtl="0">
              <a:lnSpc>
                <a:spcPct val="153333"/>
              </a:lnSpc>
              <a:spcBef>
                <a:spcPts val="0"/>
              </a:spcBef>
              <a:spcAft>
                <a:spcPts val="600"/>
              </a:spcAft>
              <a:buClr>
                <a:srgbClr val="000000"/>
              </a:buClr>
              <a:buSzPts val="1200"/>
              <a:buFont typeface="Arial"/>
              <a:buNone/>
            </a:pPr>
            <a:r>
              <a:rPr lang="en-US" sz="1200" dirty="0">
                <a:solidFill>
                  <a:schemeClr val="lt1"/>
                </a:solidFill>
                <a:latin typeface="Montserrat"/>
              </a:rPr>
              <a:t>The portfolio will be diversified based on location and multifamily property type.</a:t>
            </a:r>
          </a:p>
          <a:p>
            <a:pPr marL="0" marR="0" lvl="0" indent="0" algn="l" rtl="0">
              <a:lnSpc>
                <a:spcPct val="153333"/>
              </a:lnSpc>
              <a:spcBef>
                <a:spcPts val="0"/>
              </a:spcBef>
              <a:spcAft>
                <a:spcPts val="0"/>
              </a:spcAft>
              <a:buClr>
                <a:srgbClr val="000000"/>
              </a:buClr>
              <a:buSzPts val="1200"/>
              <a:buFont typeface="Arial"/>
              <a:buNone/>
            </a:pPr>
            <a:endParaRPr lang="en-US" sz="1400" b="0" i="0" u="none" strike="noStrike" cap="none" dirty="0">
              <a:solidFill>
                <a:srgbClr val="000000"/>
              </a:solidFill>
              <a:latin typeface="Arial"/>
              <a:ea typeface="Arial"/>
              <a:cs typeface="Arial"/>
              <a:sym typeface="Arial"/>
            </a:endParaRPr>
          </a:p>
        </p:txBody>
      </p:sp>
      <p:sp>
        <p:nvSpPr>
          <p:cNvPr id="6" name="Google Shape;111;p31">
            <a:extLst>
              <a:ext uri="{FF2B5EF4-FFF2-40B4-BE49-F238E27FC236}">
                <a16:creationId xmlns:a16="http://schemas.microsoft.com/office/drawing/2014/main" id="{C9F64F09-7195-28D8-AAAB-89CEFD91B9BA}"/>
              </a:ext>
            </a:extLst>
          </p:cNvPr>
          <p:cNvSpPr txBox="1"/>
          <p:nvPr/>
        </p:nvSpPr>
        <p:spPr>
          <a:xfrm>
            <a:off x="6675120" y="731520"/>
            <a:ext cx="4856480" cy="48044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2400"/>
              <a:buFont typeface="Montserrat SemiBold"/>
              <a:buNone/>
            </a:pPr>
            <a:r>
              <a:rPr lang="en-US" sz="2800" b="1" i="0" u="none" strike="noStrike" cap="none" dirty="0">
                <a:solidFill>
                  <a:schemeClr val="lt1"/>
                </a:solidFill>
                <a:latin typeface="Montserrat SemiBold"/>
                <a:ea typeface="Montserrat SemiBold"/>
                <a:cs typeface="Montserrat SemiBold"/>
                <a:sym typeface="Montserrat SemiBold"/>
              </a:rPr>
              <a:t>The </a:t>
            </a:r>
            <a:r>
              <a:rPr lang="en-US" sz="2800" b="1" dirty="0">
                <a:solidFill>
                  <a:schemeClr val="lt1"/>
                </a:solidFill>
                <a:latin typeface="Montserrat SemiBold"/>
                <a:ea typeface="Montserrat SemiBold"/>
                <a:cs typeface="Montserrat SemiBold"/>
                <a:sym typeface="Montserrat SemiBold"/>
              </a:rPr>
              <a:t>Investment Strategy</a:t>
            </a:r>
            <a:endParaRPr sz="1600" b="0" i="0" u="none" strike="noStrike" cap="none" dirty="0">
              <a:solidFill>
                <a:schemeClr val="lt1"/>
              </a:solidFill>
              <a:latin typeface="Arial"/>
              <a:ea typeface="Arial"/>
              <a:cs typeface="Arial"/>
              <a:sym typeface="Arial"/>
            </a:endParaRPr>
          </a:p>
        </p:txBody>
      </p:sp>
      <p:graphicFrame>
        <p:nvGraphicFramePr>
          <p:cNvPr id="10" name="Google Shape;138;p6">
            <a:extLst>
              <a:ext uri="{FF2B5EF4-FFF2-40B4-BE49-F238E27FC236}">
                <a16:creationId xmlns:a16="http://schemas.microsoft.com/office/drawing/2014/main" id="{8C1D58AD-9466-A422-77E4-D0456337337E}"/>
              </a:ext>
            </a:extLst>
          </p:cNvPr>
          <p:cNvGraphicFramePr/>
          <p:nvPr>
            <p:extLst>
              <p:ext uri="{D42A27DB-BD31-4B8C-83A1-F6EECF244321}">
                <p14:modId xmlns:p14="http://schemas.microsoft.com/office/powerpoint/2010/main" val="902804665"/>
              </p:ext>
            </p:extLst>
          </p:nvPr>
        </p:nvGraphicFramePr>
        <p:xfrm>
          <a:off x="6675120" y="4135972"/>
          <a:ext cx="5043477" cy="1645920"/>
        </p:xfrm>
        <a:graphic>
          <a:graphicData uri="http://schemas.openxmlformats.org/drawingml/2006/table">
            <a:tbl>
              <a:tblPr>
                <a:noFill/>
                <a:tableStyleId>{144C0A18-3FF9-47A1-BDCB-06B533E131A7}</a:tableStyleId>
              </a:tblPr>
              <a:tblGrid>
                <a:gridCol w="5043477">
                  <a:extLst>
                    <a:ext uri="{9D8B030D-6E8A-4147-A177-3AD203B41FA5}">
                      <a16:colId xmlns:a16="http://schemas.microsoft.com/office/drawing/2014/main" val="20000"/>
                    </a:ext>
                  </a:extLst>
                </a:gridCol>
              </a:tblGrid>
              <a:tr h="822960">
                <a:tc>
                  <a: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200" b="1" i="0" u="none" strike="noStrike" cap="none" noProof="0" dirty="0">
                          <a:solidFill>
                            <a:schemeClr val="lt1"/>
                          </a:solidFill>
                          <a:latin typeface="Montserrat SemiBold" pitchFamily="2" charset="77"/>
                          <a:ea typeface="Lato Medium" panose="020F0502020204030203" pitchFamily="34" charset="0"/>
                          <a:cs typeface="Lato Medium" panose="020F0502020204030203" pitchFamily="34" charset="0"/>
                          <a:sym typeface="Montserrat SemiBold"/>
                        </a:rPr>
                        <a:t>Range of investments in individual properties:</a:t>
                      </a:r>
                      <a:endParaRPr lang="en-US" sz="1200" b="1" i="0" u="none" strike="noStrike" cap="none" noProof="0" dirty="0">
                        <a:solidFill>
                          <a:schemeClr val="lt1"/>
                        </a:solidFill>
                        <a:latin typeface="Montserrat SemiBold" pitchFamily="2" charset="77"/>
                        <a:ea typeface="Lato Medium" panose="020F0502020204030203" pitchFamily="34" charset="0"/>
                        <a:cs typeface="Lato Medium" panose="020F0502020204030203"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3200" b="1" i="0" u="none" strike="noStrike" kern="0" cap="none" spc="0" normalizeH="0" baseline="0" noProof="0" dirty="0">
                          <a:ln>
                            <a:noFill/>
                          </a:ln>
                          <a:solidFill>
                            <a:schemeClr val="bg1"/>
                          </a:solidFill>
                          <a:effectLst/>
                          <a:uLnTx/>
                          <a:uFillTx/>
                          <a:latin typeface="Montserrat"/>
                          <a:ea typeface="Montserrat"/>
                          <a:cs typeface="Montserrat"/>
                          <a:sym typeface="Montserrat"/>
                        </a:rPr>
                        <a:t>$5-20M</a:t>
                      </a:r>
                    </a:p>
                  </a:txBody>
                  <a:tcPr marL="0" marR="0" marT="91440" marB="45725" anchor="ct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822960">
                <a:tc>
                  <a:txBody>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200" b="1" i="0" u="none" strike="noStrike" cap="none" noProof="0" dirty="0">
                          <a:solidFill>
                            <a:schemeClr val="lt1"/>
                          </a:solidFill>
                          <a:latin typeface="Montserrat SemiBold" pitchFamily="2" charset="77"/>
                          <a:ea typeface="Montserrat SemiBold"/>
                          <a:cs typeface="Montserrat SemiBold"/>
                          <a:sym typeface="Montserrat SemiBold"/>
                        </a:rPr>
                        <a:t>The portfolio will be split across these two property categories:</a:t>
                      </a:r>
                      <a:endParaRPr lang="en-US" sz="1200" b="1" i="0" u="none" strike="noStrike" cap="none" noProof="0" dirty="0">
                        <a:solidFill>
                          <a:schemeClr val="lt1"/>
                        </a:solidFill>
                        <a:latin typeface="Montserrat SemiBold" pitchFamily="2" charset="77"/>
                        <a:ea typeface="Lato" panose="020F0502020204030203"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3200" b="1" i="0" u="none" strike="noStrike" kern="0" cap="none" spc="0" normalizeH="0" baseline="0" noProof="0" dirty="0">
                          <a:ln>
                            <a:noFill/>
                          </a:ln>
                          <a:solidFill>
                            <a:schemeClr val="bg1"/>
                          </a:solidFill>
                          <a:effectLst/>
                          <a:uLnTx/>
                          <a:uFillTx/>
                          <a:latin typeface="Montserrat"/>
                          <a:ea typeface="Montserrat"/>
                          <a:cs typeface="Montserrat"/>
                          <a:sym typeface="Montserrat"/>
                        </a:rPr>
                        <a:t>Core Plus &amp; </a:t>
                      </a:r>
                      <a:r>
                        <a:rPr kumimoji="0" lang="en-US" sz="3200" b="1" i="0" u="none" strike="noStrike" kern="0" cap="none" spc="0" normalizeH="0" baseline="0" noProof="0" dirty="0">
                          <a:ln>
                            <a:noFill/>
                          </a:ln>
                          <a:solidFill>
                            <a:schemeClr val="bg1"/>
                          </a:solidFill>
                          <a:effectLst/>
                          <a:uLnTx/>
                          <a:uFillTx/>
                          <a:latin typeface="Montserrat"/>
                          <a:ea typeface="Lato" panose="020F0502020204030203" pitchFamily="34" charset="0"/>
                          <a:cs typeface="Calibri" panose="020F0502020204030204" pitchFamily="34" charset="0"/>
                          <a:sym typeface="Montserrat"/>
                        </a:rPr>
                        <a:t>Value-Add</a:t>
                      </a:r>
                      <a:endParaRPr sz="1200" b="0" i="0" dirty="0">
                        <a:solidFill>
                          <a:schemeClr val="bg1"/>
                        </a:solidFill>
                        <a:latin typeface="Calibri" panose="020F0502020204030204" pitchFamily="34" charset="0"/>
                        <a:ea typeface="Lato" panose="020F0502020204030203" pitchFamily="34" charset="0"/>
                        <a:cs typeface="Calibri" panose="020F0502020204030204" pitchFamily="34" charset="0"/>
                      </a:endParaRPr>
                    </a:p>
                  </a:txBody>
                  <a:tcPr marL="0" marR="0" marT="91440" marB="0" anchor="ct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162714220"/>
                  </a:ext>
                </a:extLst>
              </a:tr>
            </a:tbl>
          </a:graphicData>
        </a:graphic>
      </p:graphicFrame>
    </p:spTree>
    <p:extLst>
      <p:ext uri="{BB962C8B-B14F-4D97-AF65-F5344CB8AC3E}">
        <p14:creationId xmlns:p14="http://schemas.microsoft.com/office/powerpoint/2010/main" val="393094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5" name="Picture 4">
            <a:extLst>
              <a:ext uri="{FF2B5EF4-FFF2-40B4-BE49-F238E27FC236}">
                <a16:creationId xmlns:a16="http://schemas.microsoft.com/office/drawing/2014/main" id="{749C777F-B70C-CE93-336E-B259EA8A8ED2}"/>
              </a:ext>
            </a:extLst>
          </p:cNvPr>
          <p:cNvPicPr>
            <a:picLocks noChangeAspect="1"/>
          </p:cNvPicPr>
          <p:nvPr/>
        </p:nvPicPr>
        <p:blipFill rotWithShape="1">
          <a:blip r:embed="rId3"/>
          <a:srcRect l="23922" t="11987" r="25890"/>
          <a:stretch/>
        </p:blipFill>
        <p:spPr>
          <a:xfrm>
            <a:off x="6008194" y="-17034"/>
            <a:ext cx="6183806" cy="6857981"/>
          </a:xfrm>
          <a:prstGeom prst="rect">
            <a:avLst/>
          </a:prstGeom>
        </p:spPr>
      </p:pic>
      <p:sp>
        <p:nvSpPr>
          <p:cNvPr id="234" name="Google Shape;234;p35"/>
          <p:cNvSpPr/>
          <p:nvPr/>
        </p:nvSpPr>
        <p:spPr>
          <a:xfrm>
            <a:off x="-3479" y="2988825"/>
            <a:ext cx="12195477" cy="3886200"/>
          </a:xfrm>
          <a:prstGeom prst="rect">
            <a:avLst/>
          </a:prstGeom>
          <a:gradFill>
            <a:gsLst>
              <a:gs pos="0">
                <a:srgbClr val="000000">
                  <a:alpha val="0"/>
                </a:srgbClr>
              </a:gs>
              <a:gs pos="100000">
                <a:srgbClr val="000000">
                  <a:alpha val="70588"/>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8" name="Google Shape;107;p31">
            <a:extLst>
              <a:ext uri="{FF2B5EF4-FFF2-40B4-BE49-F238E27FC236}">
                <a16:creationId xmlns:a16="http://schemas.microsoft.com/office/drawing/2014/main" id="{05771FCC-77C4-BA48-1C1A-BE90B3778F52}"/>
              </a:ext>
            </a:extLst>
          </p:cNvPr>
          <p:cNvSpPr/>
          <p:nvPr/>
        </p:nvSpPr>
        <p:spPr>
          <a:xfrm>
            <a:off x="-3479" y="0"/>
            <a:ext cx="6554211" cy="6857991"/>
          </a:xfrm>
          <a:prstGeom prst="rect">
            <a:avLst/>
          </a:prstGeom>
          <a:solidFill>
            <a:schemeClr val="accent1"/>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9" name="Google Shape;117;p31">
            <a:extLst>
              <a:ext uri="{FF2B5EF4-FFF2-40B4-BE49-F238E27FC236}">
                <a16:creationId xmlns:a16="http://schemas.microsoft.com/office/drawing/2014/main" id="{67C94342-CE6E-8CF1-4943-131776108E9A}"/>
              </a:ext>
            </a:extLst>
          </p:cNvPr>
          <p:cNvPicPr preferRelativeResize="0"/>
          <p:nvPr/>
        </p:nvPicPr>
        <p:blipFill rotWithShape="1">
          <a:blip r:embed="rId4">
            <a:alphaModFix amt="25000"/>
          </a:blip>
          <a:srcRect l="45649" t="2094" r="50794" b="242"/>
          <a:stretch/>
        </p:blipFill>
        <p:spPr>
          <a:xfrm>
            <a:off x="6118570" y="19"/>
            <a:ext cx="443016" cy="6857981"/>
          </a:xfrm>
          <a:prstGeom prst="rect">
            <a:avLst/>
          </a:prstGeom>
          <a:noFill/>
          <a:ln>
            <a:noFill/>
          </a:ln>
        </p:spPr>
      </p:pic>
      <p:sp>
        <p:nvSpPr>
          <p:cNvPr id="235" name="Google Shape;235;p35"/>
          <p:cNvSpPr txBox="1">
            <a:spLocks noGrp="1"/>
          </p:cNvSpPr>
          <p:nvPr>
            <p:ph type="sldNum" idx="12"/>
          </p:nvPr>
        </p:nvSpPr>
        <p:spPr>
          <a:xfrm>
            <a:off x="340565" y="6400800"/>
            <a:ext cx="722839" cy="192024"/>
          </a:xfrm>
          <a:prstGeom prst="rect">
            <a:avLst/>
          </a:prstGeom>
          <a:noFill/>
          <a:ln>
            <a:noFill/>
          </a:ln>
        </p:spPr>
        <p:txBody>
          <a:bodyPr spcFirstLastPara="1" wrap="square" lIns="0" tIns="0" rIns="0" bIns="0" anchor="ctr" anchorCtr="0">
            <a:noAutofit/>
          </a:bodyPr>
          <a:lstStyle/>
          <a:p>
            <a:pPr marL="0" lvl="0" indent="0" algn="l" rtl="0">
              <a:lnSpc>
                <a:spcPct val="125000"/>
              </a:lnSpc>
              <a:spcBef>
                <a:spcPts val="0"/>
              </a:spcBef>
              <a:spcAft>
                <a:spcPts val="0"/>
              </a:spcAft>
              <a:buSzPts val="800"/>
              <a:buNone/>
            </a:pPr>
            <a:fld id="{00000000-1234-1234-1234-123412341234}" type="slidenum">
              <a:rPr lang="en-US"/>
              <a:t>6</a:t>
            </a:fld>
            <a:endParaRPr/>
          </a:p>
        </p:txBody>
      </p:sp>
      <p:pic>
        <p:nvPicPr>
          <p:cNvPr id="237" name="Google Shape;237;p35"/>
          <p:cNvPicPr preferRelativeResize="0"/>
          <p:nvPr/>
        </p:nvPicPr>
        <p:blipFill rotWithShape="1">
          <a:blip r:embed="rId5">
            <a:alphaModFix/>
          </a:blip>
          <a:srcRect/>
          <a:stretch/>
        </p:blipFill>
        <p:spPr>
          <a:xfrm>
            <a:off x="10842474" y="6000825"/>
            <a:ext cx="996696" cy="485889"/>
          </a:xfrm>
          <a:prstGeom prst="rect">
            <a:avLst/>
          </a:prstGeom>
          <a:noFill/>
          <a:ln>
            <a:noFill/>
          </a:ln>
        </p:spPr>
      </p:pic>
      <p:graphicFrame>
        <p:nvGraphicFramePr>
          <p:cNvPr id="239" name="Google Shape;239;p35"/>
          <p:cNvGraphicFramePr/>
          <p:nvPr>
            <p:extLst>
              <p:ext uri="{D42A27DB-BD31-4B8C-83A1-F6EECF244321}">
                <p14:modId xmlns:p14="http://schemas.microsoft.com/office/powerpoint/2010/main" val="530965526"/>
              </p:ext>
            </p:extLst>
          </p:nvPr>
        </p:nvGraphicFramePr>
        <p:xfrm>
          <a:off x="572594" y="1371600"/>
          <a:ext cx="3840480" cy="3931925"/>
        </p:xfrm>
        <a:graphic>
          <a:graphicData uri="http://schemas.openxmlformats.org/drawingml/2006/table">
            <a:tbl>
              <a:tblPr>
                <a:noFill/>
                <a:tableStyleId>{144C0A18-3FF9-47A1-BDCB-06B533E131A7}</a:tableStyleId>
              </a:tblPr>
              <a:tblGrid>
                <a:gridCol w="3840480">
                  <a:extLst>
                    <a:ext uri="{9D8B030D-6E8A-4147-A177-3AD203B41FA5}">
                      <a16:colId xmlns:a16="http://schemas.microsoft.com/office/drawing/2014/main" val="20000"/>
                    </a:ext>
                  </a:extLst>
                </a:gridCol>
              </a:tblGrid>
              <a:tr h="731525">
                <a:tc>
                  <a:txBody>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chemeClr val="lt1"/>
                          </a:solidFill>
                          <a:latin typeface="Montserrat" pitchFamily="2" charset="77"/>
                          <a:ea typeface="Montserrat SemiBold"/>
                          <a:cs typeface="Montserrat SemiBold"/>
                          <a:sym typeface="Montserrat SemiBold"/>
                        </a:rPr>
                        <a:t>Class A-/B+</a:t>
                      </a:r>
                      <a:endParaRPr sz="1800" b="1" i="0" u="none" strike="noStrike" cap="none" dirty="0">
                        <a:solidFill>
                          <a:schemeClr val="lt1"/>
                        </a:solidFill>
                        <a:latin typeface="Montserrat" pitchFamily="2" charset="77"/>
                        <a:ea typeface="Montserrat"/>
                        <a:cs typeface="Montserrat"/>
                        <a:sym typeface="Montserrat"/>
                      </a:endParaRPr>
                    </a:p>
                    <a:p>
                      <a:pPr marL="0" marR="0" lvl="0" indent="0" algn="l" rtl="0">
                        <a:lnSpc>
                          <a:spcPct val="100000"/>
                        </a:lnSpc>
                        <a:spcBef>
                          <a:spcPts val="300"/>
                        </a:spcBef>
                        <a:spcAft>
                          <a:spcPts val="0"/>
                        </a:spcAft>
                        <a:buClr>
                          <a:srgbClr val="000000"/>
                        </a:buClr>
                        <a:buSzPts val="900"/>
                        <a:buFont typeface="Arial"/>
                        <a:buNone/>
                      </a:pPr>
                      <a:r>
                        <a:rPr kumimoji="0" lang="en-US" sz="1100" b="0" i="0" u="none" strike="noStrike" kern="0" cap="none" spc="0" normalizeH="0" baseline="0" dirty="0">
                          <a:ln>
                            <a:noFill/>
                          </a:ln>
                          <a:solidFill>
                            <a:srgbClr val="FFFFFF"/>
                          </a:solidFill>
                          <a:effectLst/>
                          <a:uLnTx/>
                          <a:uFillTx/>
                          <a:latin typeface="Lato"/>
                          <a:ea typeface="Lato"/>
                          <a:cs typeface="Lato"/>
                          <a:sym typeface="Montserrat"/>
                        </a:rPr>
                        <a:t>Built between 2001 and today</a:t>
                      </a:r>
                      <a:endParaRPr kumimoji="0" sz="1100" b="0" i="0" u="none" strike="noStrike" kern="0" cap="none" spc="0" normalizeH="0" baseline="0" dirty="0">
                        <a:ln>
                          <a:noFill/>
                        </a:ln>
                        <a:solidFill>
                          <a:srgbClr val="FFFFFF"/>
                        </a:solidFill>
                        <a:effectLst/>
                        <a:uLnTx/>
                        <a:uFillTx/>
                        <a:latin typeface="Lato"/>
                        <a:ea typeface="Lato"/>
                        <a:cs typeface="Lato"/>
                        <a:sym typeface="Montserrat"/>
                      </a:endParaRPr>
                    </a:p>
                  </a:txBody>
                  <a:tcPr marL="0" marR="0" marT="45725" marB="45725" anchor="ctr">
                    <a:lnT w="9525" cap="flat" cmpd="sng">
                      <a:solidFill>
                        <a:srgbClr val="000000">
                          <a:alpha val="0"/>
                        </a:srgbClr>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0"/>
                  </a:ext>
                </a:extLst>
              </a:tr>
              <a:tr h="1188720">
                <a:tc>
                  <a:txBody>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chemeClr val="lt1"/>
                          </a:solidFill>
                          <a:latin typeface="Montserrat" pitchFamily="2" charset="77"/>
                          <a:ea typeface="Montserrat SemiBold"/>
                          <a:cs typeface="Montserrat SemiBold"/>
                          <a:sym typeface="Montserrat SemiBold"/>
                        </a:rPr>
                        <a:t>Modest need for improvements</a:t>
                      </a:r>
                      <a:br>
                        <a:rPr lang="en-US" sz="1800" b="1" i="0" u="none" strike="noStrike" cap="none" dirty="0">
                          <a:solidFill>
                            <a:schemeClr val="lt1"/>
                          </a:solidFill>
                          <a:latin typeface="Montserrat" pitchFamily="2" charset="77"/>
                          <a:ea typeface="Montserrat SemiBold"/>
                          <a:cs typeface="Montserrat SemiBold"/>
                          <a:sym typeface="Montserrat SemiBold"/>
                        </a:rPr>
                      </a:br>
                      <a:r>
                        <a:rPr lang="en-US" sz="1800" b="1" i="0" u="none" strike="noStrike" cap="none" dirty="0">
                          <a:solidFill>
                            <a:schemeClr val="lt1"/>
                          </a:solidFill>
                          <a:latin typeface="Montserrat" pitchFamily="2" charset="77"/>
                          <a:ea typeface="Montserrat SemiBold"/>
                          <a:cs typeface="Montserrat SemiBold"/>
                          <a:sym typeface="Montserrat SemiBold"/>
                        </a:rPr>
                        <a:t>to the physical assets</a:t>
                      </a:r>
                      <a:endParaRPr sz="1800" b="1" i="0" u="none" strike="noStrike" cap="none" dirty="0">
                        <a:solidFill>
                          <a:schemeClr val="lt1"/>
                        </a:solidFill>
                        <a:latin typeface="Montserrat" pitchFamily="2" charset="77"/>
                        <a:ea typeface="Lato" panose="020F0502020204030203" pitchFamily="34" charset="0"/>
                        <a:cs typeface="Calibri" panose="020F0502020204030204" pitchFamily="34" charset="0"/>
                        <a:sym typeface="Arial"/>
                      </a:endParaRPr>
                    </a:p>
                    <a:p>
                      <a:pPr marL="0" marR="0" lvl="0" indent="0" algn="l" rtl="0">
                        <a:lnSpc>
                          <a:spcPct val="100000"/>
                        </a:lnSpc>
                        <a:spcBef>
                          <a:spcPts val="300"/>
                        </a:spcBef>
                        <a:spcAft>
                          <a:spcPts val="0"/>
                        </a:spcAft>
                        <a:buClr>
                          <a:srgbClr val="000000"/>
                        </a:buClr>
                        <a:buSzPts val="900"/>
                        <a:buFont typeface="Arial"/>
                        <a:buNone/>
                      </a:pPr>
                      <a:r>
                        <a:rPr kumimoji="0" lang="en-US" sz="1100" b="0" i="0" u="none" strike="noStrike" kern="0" cap="none" spc="0" normalizeH="0" baseline="0" dirty="0">
                          <a:ln>
                            <a:noFill/>
                          </a:ln>
                          <a:solidFill>
                            <a:srgbClr val="FFFFFF"/>
                          </a:solidFill>
                          <a:effectLst/>
                          <a:uLnTx/>
                          <a:uFillTx/>
                          <a:latin typeface="Lato"/>
                          <a:ea typeface="Lato"/>
                          <a:cs typeface="Lato"/>
                          <a:sym typeface="Montserrat"/>
                        </a:rPr>
                        <a:t>Renovations more focused on cosmetic improvements</a:t>
                      </a:r>
                      <a:br>
                        <a:rPr kumimoji="0" lang="en-US" sz="1100" b="0" i="0" u="none" strike="noStrike" kern="0" cap="none" spc="0" normalizeH="0" baseline="0" dirty="0">
                          <a:ln>
                            <a:noFill/>
                          </a:ln>
                          <a:solidFill>
                            <a:srgbClr val="FFFFFF"/>
                          </a:solidFill>
                          <a:effectLst/>
                          <a:uLnTx/>
                          <a:uFillTx/>
                          <a:latin typeface="Lato"/>
                          <a:ea typeface="Lato"/>
                          <a:cs typeface="Lato"/>
                          <a:sym typeface="Montserrat"/>
                        </a:rPr>
                      </a:br>
                      <a:r>
                        <a:rPr kumimoji="0" lang="en-US" sz="1100" b="0" i="0" u="none" strike="noStrike" kern="0" cap="none" spc="0" normalizeH="0" baseline="0" dirty="0">
                          <a:ln>
                            <a:noFill/>
                          </a:ln>
                          <a:solidFill>
                            <a:srgbClr val="FFFFFF"/>
                          </a:solidFill>
                          <a:effectLst/>
                          <a:uLnTx/>
                          <a:uFillTx/>
                          <a:latin typeface="Lato"/>
                          <a:ea typeface="Lato"/>
                          <a:cs typeface="Lato"/>
                          <a:sym typeface="Montserrat"/>
                        </a:rPr>
                        <a:t>and modernization</a:t>
                      </a:r>
                      <a:endParaRPr kumimoji="0" sz="1100" b="0" i="0" u="none" strike="noStrike" kern="0" cap="none" spc="0" normalizeH="0" baseline="0" dirty="0">
                        <a:ln>
                          <a:noFill/>
                        </a:ln>
                        <a:solidFill>
                          <a:srgbClr val="FFFFFF"/>
                        </a:solidFill>
                        <a:effectLst/>
                        <a:uLnTx/>
                        <a:uFillTx/>
                        <a:latin typeface="Lato"/>
                        <a:ea typeface="Lato"/>
                        <a:cs typeface="Lato"/>
                        <a:sym typeface="Arial"/>
                      </a:endParaRPr>
                    </a:p>
                  </a:txBody>
                  <a:tcPr marL="0" marR="0" marT="45725" marB="45725" anchor="ct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1"/>
                  </a:ext>
                </a:extLst>
              </a:tr>
              <a:tr h="1005840">
                <a:tc>
                  <a:txBody>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chemeClr val="lt1"/>
                          </a:solidFill>
                          <a:latin typeface="Montserrat" pitchFamily="2" charset="77"/>
                          <a:ea typeface="Montserrat SemiBold"/>
                          <a:cs typeface="Montserrat SemiBold"/>
                          <a:sym typeface="Montserrat SemiBold"/>
                        </a:rPr>
                        <a:t>Opportunity for operational improvements</a:t>
                      </a:r>
                      <a:endParaRPr sz="1800" b="1" i="0" u="none" strike="noStrike" cap="none" dirty="0">
                        <a:solidFill>
                          <a:schemeClr val="lt1"/>
                        </a:solidFill>
                        <a:latin typeface="Montserrat" pitchFamily="2" charset="77"/>
                        <a:ea typeface="Lato" panose="020F0502020204030203" pitchFamily="34" charset="0"/>
                        <a:cs typeface="Calibri" panose="020F0502020204030204" pitchFamily="34" charset="0"/>
                        <a:sym typeface="Arial"/>
                      </a:endParaRPr>
                    </a:p>
                    <a:p>
                      <a:pPr marL="0" marR="0" lvl="0" indent="0" algn="l" rtl="0">
                        <a:lnSpc>
                          <a:spcPct val="100000"/>
                        </a:lnSpc>
                        <a:spcBef>
                          <a:spcPts val="300"/>
                        </a:spcBef>
                        <a:spcAft>
                          <a:spcPts val="0"/>
                        </a:spcAft>
                        <a:buClr>
                          <a:srgbClr val="000000"/>
                        </a:buClr>
                        <a:buSzPts val="900"/>
                        <a:buFont typeface="Arial"/>
                        <a:buNone/>
                      </a:pPr>
                      <a:r>
                        <a:rPr kumimoji="0" lang="en-US" sz="1100" b="0" i="0" u="none" strike="noStrike" kern="0" cap="none" spc="0" normalizeH="0" baseline="0" dirty="0">
                          <a:ln>
                            <a:noFill/>
                          </a:ln>
                          <a:solidFill>
                            <a:srgbClr val="FFFFFF"/>
                          </a:solidFill>
                          <a:effectLst/>
                          <a:uLnTx/>
                          <a:uFillTx/>
                          <a:latin typeface="Lato"/>
                          <a:ea typeface="Lato"/>
                          <a:cs typeface="Lato"/>
                          <a:sym typeface="Montserrat"/>
                        </a:rPr>
                        <a:t>Increase rents and occupancy and decrease expenses</a:t>
                      </a:r>
                      <a:endParaRPr kumimoji="0" sz="1100" b="0" i="0" u="none" strike="noStrike" kern="0" cap="none" spc="0" normalizeH="0" baseline="0" dirty="0">
                        <a:ln>
                          <a:noFill/>
                        </a:ln>
                        <a:solidFill>
                          <a:srgbClr val="FFFFFF"/>
                        </a:solidFill>
                        <a:effectLst/>
                        <a:uLnTx/>
                        <a:uFillTx/>
                        <a:latin typeface="Lato"/>
                        <a:ea typeface="Lato"/>
                        <a:cs typeface="Lato"/>
                        <a:sym typeface="Arial"/>
                      </a:endParaRPr>
                    </a:p>
                  </a:txBody>
                  <a:tcPr marL="0" marR="0" marT="45725" marB="45725" anchor="ct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2"/>
                  </a:ext>
                </a:extLst>
              </a:tr>
              <a:tr h="1005840">
                <a:tc>
                  <a:txBody>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chemeClr val="lt1"/>
                          </a:solidFill>
                          <a:latin typeface="Montserrat" pitchFamily="2" charset="77"/>
                          <a:ea typeface="Montserrat SemiBold"/>
                          <a:cs typeface="Montserrat SemiBold"/>
                          <a:sym typeface="Montserrat SemiBold"/>
                        </a:rPr>
                        <a:t>Higher proportion of annual cash flow</a:t>
                      </a:r>
                    </a:p>
                    <a:p>
                      <a:pPr marL="0" marR="0" lvl="0" indent="0" algn="l" rtl="0">
                        <a:lnSpc>
                          <a:spcPct val="100000"/>
                        </a:lnSpc>
                        <a:spcBef>
                          <a:spcPts val="0"/>
                        </a:spcBef>
                        <a:spcAft>
                          <a:spcPts val="0"/>
                        </a:spcAft>
                        <a:buClr>
                          <a:srgbClr val="000000"/>
                        </a:buClr>
                        <a:buSzPts val="1600"/>
                        <a:buFont typeface="Arial"/>
                        <a:buNone/>
                      </a:pPr>
                      <a:r>
                        <a:rPr kumimoji="0" lang="en-US" sz="1100" b="0" i="0" u="none" strike="noStrike" kern="0" cap="none" spc="0" normalizeH="0" baseline="0" dirty="0">
                          <a:ln>
                            <a:noFill/>
                          </a:ln>
                          <a:solidFill>
                            <a:srgbClr val="FFFFFF"/>
                          </a:solidFill>
                          <a:effectLst/>
                          <a:uLnTx/>
                          <a:uFillTx/>
                          <a:latin typeface="Lato"/>
                          <a:ea typeface="Lato"/>
                          <a:cs typeface="Lato"/>
                          <a:sym typeface="Montserrat"/>
                        </a:rPr>
                        <a:t>Attributable to these properties' stabilized</a:t>
                      </a:r>
                      <a:br>
                        <a:rPr kumimoji="0" lang="en-US" sz="1100" b="0" i="0" u="none" strike="noStrike" kern="0" cap="none" spc="0" normalizeH="0" baseline="0" dirty="0">
                          <a:ln>
                            <a:noFill/>
                          </a:ln>
                          <a:solidFill>
                            <a:srgbClr val="FFFFFF"/>
                          </a:solidFill>
                          <a:effectLst/>
                          <a:uLnTx/>
                          <a:uFillTx/>
                          <a:latin typeface="Lato"/>
                          <a:ea typeface="Lato"/>
                          <a:cs typeface="Lato"/>
                          <a:sym typeface="Montserrat"/>
                        </a:rPr>
                      </a:br>
                      <a:r>
                        <a:rPr kumimoji="0" lang="en-US" sz="1100" b="0" i="0" u="none" strike="noStrike" kern="0" cap="none" spc="0" normalizeH="0" baseline="0" dirty="0">
                          <a:ln>
                            <a:noFill/>
                          </a:ln>
                          <a:solidFill>
                            <a:srgbClr val="FFFFFF"/>
                          </a:solidFill>
                          <a:effectLst/>
                          <a:uLnTx/>
                          <a:uFillTx/>
                          <a:latin typeface="Lato"/>
                          <a:ea typeface="Lato"/>
                          <a:cs typeface="Lato"/>
                          <a:sym typeface="Montserrat"/>
                        </a:rPr>
                        <a:t>operating cash flows</a:t>
                      </a:r>
                      <a:endParaRPr kumimoji="0" sz="1100" b="0" i="0" u="none" strike="noStrike" kern="0" cap="none" spc="0" normalizeH="0" baseline="0" dirty="0">
                        <a:ln>
                          <a:noFill/>
                        </a:ln>
                        <a:solidFill>
                          <a:srgbClr val="FFFFFF"/>
                        </a:solidFill>
                        <a:effectLst/>
                        <a:uLnTx/>
                        <a:uFillTx/>
                        <a:latin typeface="Lato"/>
                        <a:ea typeface="Lato"/>
                        <a:cs typeface="Lato"/>
                        <a:sym typeface="Arial"/>
                      </a:endParaRPr>
                    </a:p>
                  </a:txBody>
                  <a:tcPr marL="0" marR="0" marT="45725" marB="45725" anchor="ctr">
                    <a:lnT w="12700" cap="flat" cmpd="sng">
                      <a:solidFill>
                        <a:srgbClr val="A5A5A5"/>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3"/>
                  </a:ext>
                </a:extLst>
              </a:tr>
            </a:tbl>
          </a:graphicData>
        </a:graphic>
      </p:graphicFrame>
      <p:sp>
        <p:nvSpPr>
          <p:cNvPr id="247" name="Google Shape;247;p35"/>
          <p:cNvSpPr txBox="1"/>
          <p:nvPr/>
        </p:nvSpPr>
        <p:spPr>
          <a:xfrm>
            <a:off x="548640" y="6400800"/>
            <a:ext cx="722839"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lt1"/>
                </a:solidFill>
                <a:latin typeface="Montserrat Light"/>
                <a:ea typeface="Montserrat Light"/>
                <a:cs typeface="Montserrat Light"/>
                <a:sym typeface="Montserrat Light"/>
              </a:rPr>
              <a:t>6</a:t>
            </a:fld>
            <a:endParaRPr sz="800" b="0" i="0" u="none" strike="noStrike" cap="none">
              <a:solidFill>
                <a:schemeClr val="lt1"/>
              </a:solidFill>
              <a:latin typeface="Montserrat Light"/>
              <a:ea typeface="Montserrat Light"/>
              <a:cs typeface="Montserrat Light"/>
              <a:sym typeface="Montserrat Light"/>
            </a:endParaRPr>
          </a:p>
        </p:txBody>
      </p:sp>
      <p:sp>
        <p:nvSpPr>
          <p:cNvPr id="248" name="Google Shape;248;p35"/>
          <p:cNvSpPr txBox="1"/>
          <p:nvPr/>
        </p:nvSpPr>
        <p:spPr>
          <a:xfrm>
            <a:off x="731520" y="6400800"/>
            <a:ext cx="6180375"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RINCONPARTNERS.COM  •  © 2025 RINCON PARTNERS, LLC</a:t>
            </a:r>
            <a:endParaRPr sz="1400" b="0" i="0" u="none" strike="noStrike" cap="none" dirty="0">
              <a:solidFill>
                <a:schemeClr val="lt1"/>
              </a:solidFill>
              <a:latin typeface="Arial"/>
              <a:ea typeface="Arial"/>
              <a:cs typeface="Arial"/>
              <a:sym typeface="Arial"/>
            </a:endParaRPr>
          </a:p>
        </p:txBody>
      </p:sp>
      <p:sp>
        <p:nvSpPr>
          <p:cNvPr id="2" name="Google Shape;111;p31">
            <a:extLst>
              <a:ext uri="{FF2B5EF4-FFF2-40B4-BE49-F238E27FC236}">
                <a16:creationId xmlns:a16="http://schemas.microsoft.com/office/drawing/2014/main" id="{C731D30C-3A69-E92F-F5A7-8405468D97DF}"/>
              </a:ext>
            </a:extLst>
          </p:cNvPr>
          <p:cNvSpPr txBox="1"/>
          <p:nvPr/>
        </p:nvSpPr>
        <p:spPr>
          <a:xfrm>
            <a:off x="572594" y="731520"/>
            <a:ext cx="4856480" cy="48044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2400"/>
              <a:buFont typeface="Montserrat SemiBold"/>
              <a:buNone/>
            </a:pPr>
            <a:r>
              <a:rPr lang="en-US" sz="2800" b="1" i="0" u="none" strike="noStrike" cap="none" dirty="0">
                <a:solidFill>
                  <a:schemeClr val="lt1"/>
                </a:solidFill>
                <a:latin typeface="Montserrat SemiBold"/>
                <a:ea typeface="Montserrat SemiBold"/>
                <a:cs typeface="Montserrat SemiBold"/>
                <a:sym typeface="Montserrat SemiBold"/>
              </a:rPr>
              <a:t>Core Plus Properties</a:t>
            </a:r>
            <a:endParaRPr sz="1600" b="0" i="0" u="none" strike="noStrike" cap="none" dirty="0">
              <a:solidFill>
                <a:schemeClr val="lt1"/>
              </a:solidFill>
              <a:latin typeface="Arial"/>
              <a:ea typeface="Arial"/>
              <a:cs typeface="Arial"/>
              <a:sym typeface="Arial"/>
            </a:endParaRPr>
          </a:p>
        </p:txBody>
      </p:sp>
      <p:pic>
        <p:nvPicPr>
          <p:cNvPr id="6" name="Picture 5">
            <a:extLst>
              <a:ext uri="{FF2B5EF4-FFF2-40B4-BE49-F238E27FC236}">
                <a16:creationId xmlns:a16="http://schemas.microsoft.com/office/drawing/2014/main" id="{79BF1CFB-8F34-00F1-0BEB-3C32A9852DBF}"/>
              </a:ext>
            </a:extLst>
          </p:cNvPr>
          <p:cNvPicPr>
            <a:picLocks noChangeAspect="1"/>
          </p:cNvPicPr>
          <p:nvPr/>
        </p:nvPicPr>
        <p:blipFill rotWithShape="1">
          <a:blip r:embed="rId6"/>
          <a:srcRect l="5646" t="1" r="1501" b="-1"/>
          <a:stretch/>
        </p:blipFill>
        <p:spPr>
          <a:xfrm>
            <a:off x="4760661" y="4107965"/>
            <a:ext cx="2505772" cy="2114405"/>
          </a:xfrm>
          <a:prstGeom prst="rect">
            <a:avLst/>
          </a:prstGeom>
          <a:ln w="152400">
            <a:solidFill>
              <a:schemeClr val="accent1">
                <a:alpha val="70000"/>
              </a:schemeClr>
            </a:solidFill>
            <a:miter lim="800000"/>
          </a:ln>
        </p:spPr>
      </p:pic>
      <p:grpSp>
        <p:nvGrpSpPr>
          <p:cNvPr id="18" name="Group 17">
            <a:extLst>
              <a:ext uri="{FF2B5EF4-FFF2-40B4-BE49-F238E27FC236}">
                <a16:creationId xmlns:a16="http://schemas.microsoft.com/office/drawing/2014/main" id="{19048B7E-F631-B627-378B-7EB68B70AFB0}"/>
              </a:ext>
            </a:extLst>
          </p:cNvPr>
          <p:cNvGrpSpPr/>
          <p:nvPr/>
        </p:nvGrpSpPr>
        <p:grpSpPr>
          <a:xfrm>
            <a:off x="7546176" y="5165700"/>
            <a:ext cx="2375336" cy="938132"/>
            <a:chOff x="7546176" y="4882896"/>
            <a:chExt cx="2375336" cy="938132"/>
          </a:xfrm>
        </p:grpSpPr>
        <p:cxnSp>
          <p:nvCxnSpPr>
            <p:cNvPr id="243" name="Google Shape;243;p35"/>
            <p:cNvCxnSpPr/>
            <p:nvPr/>
          </p:nvCxnSpPr>
          <p:spPr>
            <a:xfrm>
              <a:off x="7635512" y="5472953"/>
              <a:ext cx="2286000" cy="0"/>
            </a:xfrm>
            <a:prstGeom prst="straightConnector1">
              <a:avLst/>
            </a:prstGeom>
            <a:noFill/>
            <a:ln w="9525" cap="flat" cmpd="sng">
              <a:solidFill>
                <a:schemeClr val="lt1"/>
              </a:solidFill>
              <a:prstDash val="solid"/>
              <a:round/>
              <a:headEnd type="none" w="sm" len="sm"/>
              <a:tailEnd type="none" w="sm" len="sm"/>
            </a:ln>
          </p:spPr>
        </p:cxnSp>
        <p:sp>
          <p:nvSpPr>
            <p:cNvPr id="244" name="Google Shape;244;p35"/>
            <p:cNvSpPr/>
            <p:nvPr/>
          </p:nvSpPr>
          <p:spPr>
            <a:xfrm>
              <a:off x="8095772" y="5513292"/>
              <a:ext cx="1825740" cy="307736"/>
            </a:xfrm>
            <a:prstGeom prst="rect">
              <a:avLst/>
            </a:prstGeom>
            <a:noFill/>
            <a:ln>
              <a:noFill/>
            </a:ln>
          </p:spPr>
          <p:txBody>
            <a:bodyPr spcFirstLastPara="1" wrap="square" lIns="0" tIns="45700" rIns="0" bIns="45700" anchor="t" anchorCtr="0">
              <a:noAutofit/>
            </a:bodyPr>
            <a:lstStyle/>
            <a:p>
              <a:pPr marL="0" marR="0" lvl="0" indent="0" algn="r" rtl="0">
                <a:lnSpc>
                  <a:spcPct val="100000"/>
                </a:lnSpc>
                <a:spcBef>
                  <a:spcPts val="0"/>
                </a:spcBef>
                <a:spcAft>
                  <a:spcPts val="0"/>
                </a:spcAft>
                <a:buClr>
                  <a:srgbClr val="000000"/>
                </a:buClr>
                <a:buSzPts val="700"/>
                <a:buFont typeface="Arial"/>
                <a:buNone/>
              </a:pPr>
              <a:r>
                <a:rPr lang="en-US" sz="1000" b="1" dirty="0">
                  <a:solidFill>
                    <a:schemeClr val="lt1"/>
                  </a:solidFill>
                  <a:latin typeface="Montserrat SemiBold"/>
                  <a:ea typeface="Montserrat SemiBold"/>
                  <a:cs typeface="Montserrat SemiBold"/>
                  <a:sym typeface="Montserrat SemiBold"/>
                </a:rPr>
                <a:t>Fort Mill, SC</a:t>
              </a:r>
              <a:endParaRPr sz="2000" b="1" i="0" u="none" strike="noStrike" cap="none" dirty="0">
                <a:solidFill>
                  <a:schemeClr val="lt1"/>
                </a:solidFill>
                <a:latin typeface="Montserrat SemiBold"/>
                <a:ea typeface="Montserrat SemiBold"/>
                <a:cs typeface="Montserrat SemiBold"/>
                <a:sym typeface="Montserrat SemiBold"/>
              </a:endParaRPr>
            </a:p>
          </p:txBody>
        </p:sp>
        <p:sp>
          <p:nvSpPr>
            <p:cNvPr id="11" name="TextBox 10">
              <a:extLst>
                <a:ext uri="{FF2B5EF4-FFF2-40B4-BE49-F238E27FC236}">
                  <a16:creationId xmlns:a16="http://schemas.microsoft.com/office/drawing/2014/main" id="{CE1F748E-168F-E8ED-49CA-C403F8F30814}"/>
                </a:ext>
              </a:extLst>
            </p:cNvPr>
            <p:cNvSpPr txBox="1"/>
            <p:nvPr/>
          </p:nvSpPr>
          <p:spPr>
            <a:xfrm>
              <a:off x="7546176" y="4882896"/>
              <a:ext cx="2285999" cy="569387"/>
            </a:xfrm>
            <a:prstGeom prst="rect">
              <a:avLst/>
            </a:prstGeom>
            <a:noFill/>
          </p:spPr>
          <p:txBody>
            <a:bodyPr wrap="square" lIns="91440">
              <a:spAutoFit/>
            </a:bodyPr>
            <a:lstStyle/>
            <a:p>
              <a:pPr marL="0" marR="0" lvl="0" indent="0" algn="l" defTabSz="914400" rtl="0" eaLnBrk="1" fontAlgn="auto" latinLnBrk="0" hangingPunct="1">
                <a:lnSpc>
                  <a:spcPct val="300000"/>
                </a:lnSpc>
                <a:spcBef>
                  <a:spcPts val="0"/>
                </a:spcBef>
                <a:spcAft>
                  <a:spcPts val="0"/>
                </a:spcAft>
                <a:buClr>
                  <a:srgbClr val="000000"/>
                </a:buClr>
                <a:buSzPts val="700"/>
                <a:buFont typeface="Arial"/>
                <a:buNone/>
                <a:tabLst/>
                <a:defRPr/>
              </a:pPr>
              <a:r>
                <a:rPr kumimoji="0" lang="en-US" sz="700" b="0" i="0" u="none" strike="noStrike" kern="0" cap="none" spc="0" normalizeH="0" baseline="0" noProof="0" dirty="0">
                  <a:ln>
                    <a:noFill/>
                  </a:ln>
                  <a:solidFill>
                    <a:srgbClr val="FFFFFF"/>
                  </a:solidFill>
                  <a:effectLst/>
                  <a:uLnTx/>
                  <a:uFillTx/>
                  <a:latin typeface="Montserrat" pitchFamily="2" charset="77"/>
                  <a:ea typeface="Montserrat SemiBold"/>
                  <a:cs typeface="Montserrat SemiBold"/>
                  <a:sym typeface="Montserrat SemiBold"/>
                </a:rPr>
                <a:t>Before and After</a:t>
              </a:r>
            </a:p>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10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COMMONS at FORT MILL</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7" name="Picture 6">
            <a:extLst>
              <a:ext uri="{FF2B5EF4-FFF2-40B4-BE49-F238E27FC236}">
                <a16:creationId xmlns:a16="http://schemas.microsoft.com/office/drawing/2014/main" id="{DBFC7D69-BFF3-2154-C1C6-898CF0C9E1F1}"/>
              </a:ext>
            </a:extLst>
          </p:cNvPr>
          <p:cNvPicPr>
            <a:picLocks noChangeAspect="1"/>
          </p:cNvPicPr>
          <p:nvPr/>
        </p:nvPicPr>
        <p:blipFill rotWithShape="1">
          <a:blip r:embed="rId3"/>
          <a:srcRect l="13659" r="30958" b="1313"/>
          <a:stretch/>
        </p:blipFill>
        <p:spPr>
          <a:xfrm>
            <a:off x="6092522" y="0"/>
            <a:ext cx="6099477" cy="6857999"/>
          </a:xfrm>
          <a:prstGeom prst="rect">
            <a:avLst/>
          </a:prstGeom>
        </p:spPr>
      </p:pic>
      <p:sp>
        <p:nvSpPr>
          <p:cNvPr id="234" name="Google Shape;234;p35"/>
          <p:cNvSpPr/>
          <p:nvPr/>
        </p:nvSpPr>
        <p:spPr>
          <a:xfrm>
            <a:off x="-3478" y="2971801"/>
            <a:ext cx="12195477" cy="3886200"/>
          </a:xfrm>
          <a:prstGeom prst="rect">
            <a:avLst/>
          </a:prstGeom>
          <a:gradFill>
            <a:gsLst>
              <a:gs pos="0">
                <a:srgbClr val="000000">
                  <a:alpha val="0"/>
                </a:srgbClr>
              </a:gs>
              <a:gs pos="100000">
                <a:srgbClr val="000000">
                  <a:alpha val="70588"/>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Google Shape;107;p31">
            <a:extLst>
              <a:ext uri="{FF2B5EF4-FFF2-40B4-BE49-F238E27FC236}">
                <a16:creationId xmlns:a16="http://schemas.microsoft.com/office/drawing/2014/main" id="{BD19CE69-B102-AF07-61CF-BB059D9304B3}"/>
              </a:ext>
            </a:extLst>
          </p:cNvPr>
          <p:cNvSpPr/>
          <p:nvPr/>
        </p:nvSpPr>
        <p:spPr>
          <a:xfrm>
            <a:off x="-3479" y="0"/>
            <a:ext cx="6554211" cy="6857991"/>
          </a:xfrm>
          <a:prstGeom prst="rect">
            <a:avLst/>
          </a:prstGeom>
          <a:solidFill>
            <a:schemeClr val="accent1"/>
          </a:solid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10" name="Google Shape;117;p31">
            <a:extLst>
              <a:ext uri="{FF2B5EF4-FFF2-40B4-BE49-F238E27FC236}">
                <a16:creationId xmlns:a16="http://schemas.microsoft.com/office/drawing/2014/main" id="{3F731E6C-4AEF-8393-F205-6D0D2F3F9FB3}"/>
              </a:ext>
            </a:extLst>
          </p:cNvPr>
          <p:cNvPicPr preferRelativeResize="0"/>
          <p:nvPr/>
        </p:nvPicPr>
        <p:blipFill rotWithShape="1">
          <a:blip r:embed="rId4">
            <a:alphaModFix amt="25000"/>
          </a:blip>
          <a:srcRect l="45649" t="2094" r="50794" b="242"/>
          <a:stretch/>
        </p:blipFill>
        <p:spPr>
          <a:xfrm>
            <a:off x="6118570" y="19"/>
            <a:ext cx="443016" cy="6857981"/>
          </a:xfrm>
          <a:prstGeom prst="rect">
            <a:avLst/>
          </a:prstGeom>
          <a:noFill/>
          <a:ln>
            <a:noFill/>
          </a:ln>
        </p:spPr>
      </p:pic>
      <p:sp>
        <p:nvSpPr>
          <p:cNvPr id="235" name="Google Shape;235;p35"/>
          <p:cNvSpPr txBox="1">
            <a:spLocks noGrp="1"/>
          </p:cNvSpPr>
          <p:nvPr>
            <p:ph type="sldNum" idx="12"/>
          </p:nvPr>
        </p:nvSpPr>
        <p:spPr>
          <a:xfrm>
            <a:off x="340565" y="6400800"/>
            <a:ext cx="722839" cy="192024"/>
          </a:xfrm>
          <a:prstGeom prst="rect">
            <a:avLst/>
          </a:prstGeom>
          <a:noFill/>
          <a:ln>
            <a:noFill/>
          </a:ln>
        </p:spPr>
        <p:txBody>
          <a:bodyPr spcFirstLastPara="1" wrap="square" lIns="0" tIns="0" rIns="0" bIns="0" anchor="ctr" anchorCtr="0">
            <a:noAutofit/>
          </a:bodyPr>
          <a:lstStyle/>
          <a:p>
            <a:pPr marL="0" lvl="0" indent="0" algn="l" rtl="0">
              <a:lnSpc>
                <a:spcPct val="125000"/>
              </a:lnSpc>
              <a:spcBef>
                <a:spcPts val="0"/>
              </a:spcBef>
              <a:spcAft>
                <a:spcPts val="0"/>
              </a:spcAft>
              <a:buSzPts val="800"/>
              <a:buNone/>
            </a:pPr>
            <a:fld id="{00000000-1234-1234-1234-123412341234}" type="slidenum">
              <a:rPr lang="en-US"/>
              <a:t>7</a:t>
            </a:fld>
            <a:endParaRPr/>
          </a:p>
        </p:txBody>
      </p:sp>
      <p:pic>
        <p:nvPicPr>
          <p:cNvPr id="237" name="Google Shape;237;p35"/>
          <p:cNvPicPr preferRelativeResize="0"/>
          <p:nvPr/>
        </p:nvPicPr>
        <p:blipFill rotWithShape="1">
          <a:blip r:embed="rId5">
            <a:alphaModFix/>
          </a:blip>
          <a:srcRect/>
          <a:stretch/>
        </p:blipFill>
        <p:spPr>
          <a:xfrm>
            <a:off x="10842474" y="6000825"/>
            <a:ext cx="996696" cy="485889"/>
          </a:xfrm>
          <a:prstGeom prst="rect">
            <a:avLst/>
          </a:prstGeom>
          <a:noFill/>
          <a:ln>
            <a:noFill/>
          </a:ln>
        </p:spPr>
      </p:pic>
      <p:grpSp>
        <p:nvGrpSpPr>
          <p:cNvPr id="12" name="Group 11">
            <a:extLst>
              <a:ext uri="{FF2B5EF4-FFF2-40B4-BE49-F238E27FC236}">
                <a16:creationId xmlns:a16="http://schemas.microsoft.com/office/drawing/2014/main" id="{C3BD13D6-AE32-3441-7272-91A3FFF93BE5}"/>
              </a:ext>
            </a:extLst>
          </p:cNvPr>
          <p:cNvGrpSpPr/>
          <p:nvPr/>
        </p:nvGrpSpPr>
        <p:grpSpPr>
          <a:xfrm>
            <a:off x="7546988" y="5166360"/>
            <a:ext cx="2374524" cy="938552"/>
            <a:chOff x="7546988" y="4882476"/>
            <a:chExt cx="2374524" cy="938552"/>
          </a:xfrm>
        </p:grpSpPr>
        <p:sp>
          <p:nvSpPr>
            <p:cNvPr id="242" name="Google Shape;242;p35"/>
            <p:cNvSpPr/>
            <p:nvPr/>
          </p:nvSpPr>
          <p:spPr>
            <a:xfrm>
              <a:off x="7546988" y="4882476"/>
              <a:ext cx="2286000" cy="566928"/>
            </a:xfrm>
            <a:prstGeom prst="rect">
              <a:avLst/>
            </a:prstGeom>
            <a:noFill/>
            <a:ln>
              <a:noFill/>
            </a:ln>
          </p:spPr>
          <p:txBody>
            <a:bodyPr spcFirstLastPara="1" wrap="square" lIns="91440" tIns="45700" rIns="91425" bIns="45700" anchor="b" anchorCtr="0">
              <a:noAutofit/>
            </a:bodyPr>
            <a:lstStyle/>
            <a:p>
              <a:pPr marL="0" marR="0" lvl="0" indent="0" algn="l" rtl="0">
                <a:lnSpc>
                  <a:spcPct val="300000"/>
                </a:lnSpc>
                <a:spcBef>
                  <a:spcPts val="0"/>
                </a:spcBef>
                <a:spcAft>
                  <a:spcPts val="0"/>
                </a:spcAft>
                <a:buClr>
                  <a:srgbClr val="000000"/>
                </a:buClr>
                <a:buSzPts val="700"/>
                <a:buFont typeface="Arial"/>
                <a:buNone/>
              </a:pPr>
              <a:r>
                <a:rPr lang="en-US" sz="700" dirty="0">
                  <a:solidFill>
                    <a:schemeClr val="lt1"/>
                  </a:solidFill>
                  <a:latin typeface="Montserrat" pitchFamily="2" charset="77"/>
                  <a:ea typeface="Montserrat SemiBold"/>
                  <a:cs typeface="Montserrat SemiBold"/>
                  <a:sym typeface="Montserrat SemiBold"/>
                </a:rPr>
                <a:t>Before and After</a:t>
              </a:r>
            </a:p>
            <a:p>
              <a:pPr marL="0" marR="0" lvl="0" indent="0" algn="l" rtl="0">
                <a:lnSpc>
                  <a:spcPct val="100000"/>
                </a:lnSpc>
                <a:spcBef>
                  <a:spcPts val="0"/>
                </a:spcBef>
                <a:spcAft>
                  <a:spcPts val="0"/>
                </a:spcAft>
                <a:buClr>
                  <a:srgbClr val="000000"/>
                </a:buClr>
                <a:buSzPts val="700"/>
                <a:buFont typeface="Arial"/>
                <a:buNone/>
              </a:pPr>
              <a:r>
                <a:rPr lang="en-US" sz="1000" b="1" i="0" u="none" strike="noStrike" cap="none" dirty="0">
                  <a:solidFill>
                    <a:schemeClr val="lt1"/>
                  </a:solidFill>
                  <a:latin typeface="Montserrat SemiBold"/>
                  <a:ea typeface="Montserrat SemiBold"/>
                  <a:cs typeface="Montserrat SemiBold"/>
                  <a:sym typeface="Montserrat SemiBold"/>
                </a:rPr>
                <a:t>ASCENT on PANTANO</a:t>
              </a:r>
              <a:endParaRPr dirty="0"/>
            </a:p>
          </p:txBody>
        </p:sp>
        <p:cxnSp>
          <p:nvCxnSpPr>
            <p:cNvPr id="243" name="Google Shape;243;p35"/>
            <p:cNvCxnSpPr/>
            <p:nvPr/>
          </p:nvCxnSpPr>
          <p:spPr>
            <a:xfrm>
              <a:off x="7635512" y="5472953"/>
              <a:ext cx="2286000" cy="0"/>
            </a:xfrm>
            <a:prstGeom prst="straightConnector1">
              <a:avLst/>
            </a:prstGeom>
            <a:noFill/>
            <a:ln w="9525" cap="flat" cmpd="sng">
              <a:solidFill>
                <a:schemeClr val="lt1"/>
              </a:solidFill>
              <a:prstDash val="solid"/>
              <a:round/>
              <a:headEnd type="none" w="sm" len="sm"/>
              <a:tailEnd type="none" w="sm" len="sm"/>
            </a:ln>
          </p:spPr>
        </p:cxnSp>
        <p:sp>
          <p:nvSpPr>
            <p:cNvPr id="244" name="Google Shape;244;p35"/>
            <p:cNvSpPr/>
            <p:nvPr/>
          </p:nvSpPr>
          <p:spPr>
            <a:xfrm>
              <a:off x="8095772" y="5513292"/>
              <a:ext cx="1825740" cy="307736"/>
            </a:xfrm>
            <a:prstGeom prst="rect">
              <a:avLst/>
            </a:prstGeom>
            <a:noFill/>
            <a:ln>
              <a:noFill/>
            </a:ln>
          </p:spPr>
          <p:txBody>
            <a:bodyPr spcFirstLastPara="1" wrap="square" lIns="0" tIns="45700" rIns="0" bIns="45700" anchor="t" anchorCtr="0">
              <a:noAutofit/>
            </a:bodyPr>
            <a:lstStyle/>
            <a:p>
              <a:pPr marL="0" marR="0" lvl="0" indent="0" algn="r" rtl="0">
                <a:lnSpc>
                  <a:spcPct val="100000"/>
                </a:lnSpc>
                <a:spcBef>
                  <a:spcPts val="0"/>
                </a:spcBef>
                <a:spcAft>
                  <a:spcPts val="0"/>
                </a:spcAft>
                <a:buClr>
                  <a:srgbClr val="000000"/>
                </a:buClr>
                <a:buSzPts val="700"/>
                <a:buFont typeface="Arial"/>
                <a:buNone/>
              </a:pPr>
              <a:r>
                <a:rPr lang="en-US" sz="1000" b="1" dirty="0">
                  <a:solidFill>
                    <a:schemeClr val="lt1"/>
                  </a:solidFill>
                  <a:latin typeface="Montserrat SemiBold"/>
                  <a:ea typeface="Montserrat SemiBold"/>
                  <a:cs typeface="Montserrat SemiBold"/>
                  <a:sym typeface="Montserrat SemiBold"/>
                </a:rPr>
                <a:t>Tucson, AZ</a:t>
              </a:r>
              <a:endParaRPr sz="2000" b="1" i="0" u="none" strike="noStrike" cap="none" dirty="0">
                <a:solidFill>
                  <a:schemeClr val="lt1"/>
                </a:solidFill>
                <a:latin typeface="Montserrat SemiBold"/>
                <a:ea typeface="Montserrat SemiBold"/>
                <a:cs typeface="Montserrat SemiBold"/>
                <a:sym typeface="Montserrat SemiBold"/>
              </a:endParaRPr>
            </a:p>
          </p:txBody>
        </p:sp>
      </p:grpSp>
      <p:sp>
        <p:nvSpPr>
          <p:cNvPr id="247" name="Google Shape;247;p35"/>
          <p:cNvSpPr txBox="1"/>
          <p:nvPr/>
        </p:nvSpPr>
        <p:spPr>
          <a:xfrm>
            <a:off x="548640" y="6400800"/>
            <a:ext cx="722839"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rgbClr val="000000"/>
              </a:buClr>
              <a:buSzPts val="800"/>
              <a:buFont typeface="Arial"/>
              <a:buNone/>
            </a:pPr>
            <a:fld id="{00000000-1234-1234-1234-123412341234}" type="slidenum">
              <a:rPr lang="en-US" sz="800" b="0" i="0" u="none" strike="noStrike" cap="none">
                <a:solidFill>
                  <a:schemeClr val="lt1"/>
                </a:solidFill>
                <a:latin typeface="Montserrat Light"/>
                <a:ea typeface="Montserrat Light"/>
                <a:cs typeface="Montserrat Light"/>
                <a:sym typeface="Montserrat Light"/>
              </a:rPr>
              <a:t>7</a:t>
            </a:fld>
            <a:endParaRPr sz="800" b="0" i="0" u="none" strike="noStrike" cap="none">
              <a:solidFill>
                <a:schemeClr val="lt1"/>
              </a:solidFill>
              <a:latin typeface="Montserrat Light"/>
              <a:ea typeface="Montserrat Light"/>
              <a:cs typeface="Montserrat Light"/>
              <a:sym typeface="Montserrat Light"/>
            </a:endParaRPr>
          </a:p>
        </p:txBody>
      </p:sp>
      <p:sp>
        <p:nvSpPr>
          <p:cNvPr id="248" name="Google Shape;248;p35"/>
          <p:cNvSpPr txBox="1"/>
          <p:nvPr/>
        </p:nvSpPr>
        <p:spPr>
          <a:xfrm>
            <a:off x="731520" y="6400800"/>
            <a:ext cx="6180375" cy="192024"/>
          </a:xfrm>
          <a:prstGeom prst="rect">
            <a:avLst/>
          </a:prstGeom>
          <a:noFill/>
          <a:ln>
            <a:noFill/>
          </a:ln>
        </p:spPr>
        <p:txBody>
          <a:bodyPr spcFirstLastPara="1" wrap="square" lIns="0" tIns="0" rIns="0" bIns="0" anchor="ctr" anchorCtr="0">
            <a:noAutofit/>
          </a:bodyPr>
          <a:lstStyle/>
          <a:p>
            <a:pPr marL="0" marR="0" lvl="0" indent="0" algn="l" rtl="0">
              <a:lnSpc>
                <a:spcPct val="125000"/>
              </a:lnSpc>
              <a:spcBef>
                <a:spcPts val="0"/>
              </a:spcBef>
              <a:spcAft>
                <a:spcPts val="0"/>
              </a:spcAft>
              <a:buClr>
                <a:schemeClr val="accent1"/>
              </a:buClr>
              <a:buSzPts val="800"/>
              <a:buFont typeface="Montserrat Light"/>
              <a:buNone/>
            </a:pPr>
            <a:r>
              <a:rPr lang="en-US" sz="800" b="0" i="0" u="none" strike="noStrike" cap="none" dirty="0">
                <a:solidFill>
                  <a:schemeClr val="lt1"/>
                </a:solidFill>
                <a:latin typeface="Montserrat Light"/>
                <a:ea typeface="Montserrat Light"/>
                <a:cs typeface="Montserrat Light"/>
                <a:sym typeface="Montserrat Light"/>
              </a:rPr>
              <a:t>RINCONPARTNERS.COM  •  © 2025 RINCON PARTNERS, LLC</a:t>
            </a:r>
            <a:endParaRPr sz="1400" b="0" i="0" u="none" strike="noStrike" cap="none" dirty="0">
              <a:solidFill>
                <a:schemeClr val="lt1"/>
              </a:solidFill>
              <a:latin typeface="Arial"/>
              <a:ea typeface="Arial"/>
              <a:cs typeface="Arial"/>
              <a:sym typeface="Arial"/>
            </a:endParaRPr>
          </a:p>
        </p:txBody>
      </p:sp>
      <p:sp>
        <p:nvSpPr>
          <p:cNvPr id="2" name="Google Shape;111;p31">
            <a:extLst>
              <a:ext uri="{FF2B5EF4-FFF2-40B4-BE49-F238E27FC236}">
                <a16:creationId xmlns:a16="http://schemas.microsoft.com/office/drawing/2014/main" id="{C731D30C-3A69-E92F-F5A7-8405468D97DF}"/>
              </a:ext>
            </a:extLst>
          </p:cNvPr>
          <p:cNvSpPr txBox="1"/>
          <p:nvPr/>
        </p:nvSpPr>
        <p:spPr>
          <a:xfrm>
            <a:off x="572594" y="731520"/>
            <a:ext cx="4856480" cy="48044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2400"/>
              <a:buFont typeface="Montserrat SemiBold"/>
              <a:buNone/>
            </a:pPr>
            <a:r>
              <a:rPr lang="en-US" sz="2800" b="1" i="0" u="none" strike="noStrike" cap="none" dirty="0">
                <a:solidFill>
                  <a:schemeClr val="lt1"/>
                </a:solidFill>
                <a:latin typeface="Montserrat SemiBold"/>
                <a:ea typeface="Montserrat SemiBold"/>
                <a:cs typeface="Montserrat SemiBold"/>
                <a:sym typeface="Montserrat SemiBold"/>
              </a:rPr>
              <a:t>Value-Add Properties</a:t>
            </a:r>
            <a:endParaRPr sz="1600" b="0" i="0" u="none" strike="noStrike" cap="none" dirty="0">
              <a:solidFill>
                <a:schemeClr val="lt1"/>
              </a:solidFill>
              <a:latin typeface="Arial"/>
              <a:ea typeface="Arial"/>
              <a:cs typeface="Arial"/>
              <a:sym typeface="Arial"/>
            </a:endParaRPr>
          </a:p>
        </p:txBody>
      </p:sp>
      <p:graphicFrame>
        <p:nvGraphicFramePr>
          <p:cNvPr id="3" name="Google Shape;261;p36">
            <a:extLst>
              <a:ext uri="{FF2B5EF4-FFF2-40B4-BE49-F238E27FC236}">
                <a16:creationId xmlns:a16="http://schemas.microsoft.com/office/drawing/2014/main" id="{2D37A770-2FBE-46B5-E789-88C61411AD33}"/>
              </a:ext>
            </a:extLst>
          </p:cNvPr>
          <p:cNvGraphicFramePr/>
          <p:nvPr>
            <p:extLst>
              <p:ext uri="{D42A27DB-BD31-4B8C-83A1-F6EECF244321}">
                <p14:modId xmlns:p14="http://schemas.microsoft.com/office/powerpoint/2010/main" val="116935878"/>
              </p:ext>
            </p:extLst>
          </p:nvPr>
        </p:nvGraphicFramePr>
        <p:xfrm>
          <a:off x="548639" y="1371600"/>
          <a:ext cx="3904663" cy="4251970"/>
        </p:xfrm>
        <a:graphic>
          <a:graphicData uri="http://schemas.openxmlformats.org/drawingml/2006/table">
            <a:tbl>
              <a:tblPr>
                <a:noFill/>
                <a:tableStyleId>{144C0A18-3FF9-47A1-BDCB-06B533E131A7}</a:tableStyleId>
              </a:tblPr>
              <a:tblGrid>
                <a:gridCol w="3904663">
                  <a:extLst>
                    <a:ext uri="{9D8B030D-6E8A-4147-A177-3AD203B41FA5}">
                      <a16:colId xmlns:a16="http://schemas.microsoft.com/office/drawing/2014/main" val="20000"/>
                    </a:ext>
                  </a:extLst>
                </a:gridCol>
              </a:tblGrid>
              <a:tr h="914400">
                <a:tc>
                  <a:txBody>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chemeClr val="lt1"/>
                          </a:solidFill>
                          <a:latin typeface="Montserrat" pitchFamily="2" charset="77"/>
                          <a:ea typeface="Montserrat SemiBold"/>
                          <a:cs typeface="Montserrat SemiBold"/>
                          <a:sym typeface="Montserrat SemiBold"/>
                        </a:rPr>
                        <a:t>Class B/C</a:t>
                      </a:r>
                      <a:endParaRPr sz="1800" b="1" i="0" u="none" strike="noStrike" cap="none" dirty="0">
                        <a:solidFill>
                          <a:schemeClr val="lt1"/>
                        </a:solidFill>
                        <a:latin typeface="Montserrat" pitchFamily="2" charset="77"/>
                        <a:ea typeface="Lato" panose="020F0502020204030203" pitchFamily="34" charset="0"/>
                        <a:cs typeface="Calibri" panose="020F0502020204030204" pitchFamily="34" charset="0"/>
                        <a:sym typeface="Arial"/>
                      </a:endParaRPr>
                    </a:p>
                    <a:p>
                      <a:pPr marL="0" marR="0" lvl="0" indent="0" algn="l" rtl="0">
                        <a:lnSpc>
                          <a:spcPct val="100000"/>
                        </a:lnSpc>
                        <a:spcBef>
                          <a:spcPts val="300"/>
                        </a:spcBef>
                        <a:spcAft>
                          <a:spcPts val="0"/>
                        </a:spcAft>
                        <a:buClr>
                          <a:srgbClr val="000000"/>
                        </a:buClr>
                        <a:buSzPts val="900"/>
                        <a:buFont typeface="Arial"/>
                        <a:buNone/>
                      </a:pPr>
                      <a:r>
                        <a:rPr kumimoji="0" lang="en-US" sz="1100" b="0" i="0" u="none" strike="noStrike" kern="0" cap="none" spc="0" normalizeH="0" baseline="0" dirty="0">
                          <a:ln>
                            <a:noFill/>
                          </a:ln>
                          <a:solidFill>
                            <a:srgbClr val="FFFFFF"/>
                          </a:solidFill>
                          <a:effectLst/>
                          <a:uLnTx/>
                          <a:uFillTx/>
                          <a:latin typeface="Lato"/>
                          <a:ea typeface="Lato"/>
                          <a:cs typeface="Lato"/>
                          <a:sym typeface="Montserrat"/>
                        </a:rPr>
                        <a:t>built between 1980 and 2000. Can be repositioned</a:t>
                      </a:r>
                      <a:br>
                        <a:rPr kumimoji="0" lang="en-US" sz="1100" b="0" i="0" u="none" strike="noStrike" kern="0" cap="none" spc="0" normalizeH="0" baseline="0" dirty="0">
                          <a:ln>
                            <a:noFill/>
                          </a:ln>
                          <a:solidFill>
                            <a:srgbClr val="FFFFFF"/>
                          </a:solidFill>
                          <a:effectLst/>
                          <a:uLnTx/>
                          <a:uFillTx/>
                          <a:latin typeface="Lato"/>
                          <a:ea typeface="Lato"/>
                          <a:cs typeface="Lato"/>
                          <a:sym typeface="Montserrat"/>
                        </a:rPr>
                      </a:br>
                      <a:r>
                        <a:rPr kumimoji="0" lang="en-US" sz="1100" b="0" i="0" u="none" strike="noStrike" kern="0" cap="none" spc="0" normalizeH="0" baseline="0" dirty="0">
                          <a:ln>
                            <a:noFill/>
                          </a:ln>
                          <a:solidFill>
                            <a:srgbClr val="FFFFFF"/>
                          </a:solidFill>
                          <a:effectLst/>
                          <a:uLnTx/>
                          <a:uFillTx/>
                          <a:latin typeface="Lato"/>
                          <a:ea typeface="Lato"/>
                          <a:cs typeface="Lato"/>
                          <a:sym typeface="Montserrat"/>
                        </a:rPr>
                        <a:t>to Class B+ through renovations</a:t>
                      </a:r>
                      <a:endParaRPr kumimoji="0" sz="1100" b="0" i="0" u="none" strike="noStrike" kern="0" cap="none" spc="0" normalizeH="0" baseline="0" dirty="0">
                        <a:ln>
                          <a:noFill/>
                        </a:ln>
                        <a:solidFill>
                          <a:srgbClr val="FFFFFF"/>
                        </a:solidFill>
                        <a:effectLst/>
                        <a:uLnTx/>
                        <a:uFillTx/>
                        <a:latin typeface="Lato"/>
                        <a:ea typeface="Lato"/>
                        <a:cs typeface="Lato"/>
                        <a:sym typeface="Montserrat"/>
                      </a:endParaRPr>
                    </a:p>
                  </a:txBody>
                  <a:tcPr marL="0" marR="0" marT="45725" marB="45725" anchor="ctr">
                    <a:lnT w="9525" cap="flat" cmpd="sng">
                      <a:solidFill>
                        <a:srgbClr val="000000">
                          <a:alpha val="0"/>
                        </a:srgbClr>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0"/>
                  </a:ext>
                </a:extLst>
              </a:tr>
              <a:tr h="1188720">
                <a:tc>
                  <a:txBody>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chemeClr val="lt1"/>
                          </a:solidFill>
                          <a:latin typeface="Montserrat" pitchFamily="2" charset="77"/>
                          <a:ea typeface="Montserrat SemiBold"/>
                          <a:cs typeface="Montserrat SemiBold"/>
                          <a:sym typeface="Montserrat SemiBold"/>
                        </a:rPr>
                        <a:t>An opportunity</a:t>
                      </a:r>
                      <a:br>
                        <a:rPr lang="en-US" sz="1800" b="1" i="0" u="none" strike="noStrike" cap="none" dirty="0">
                          <a:solidFill>
                            <a:schemeClr val="lt1"/>
                          </a:solidFill>
                          <a:latin typeface="Montserrat" pitchFamily="2" charset="77"/>
                          <a:ea typeface="Montserrat SemiBold"/>
                          <a:cs typeface="Montserrat SemiBold"/>
                          <a:sym typeface="Montserrat SemiBold"/>
                        </a:rPr>
                      </a:br>
                      <a:r>
                        <a:rPr lang="en-US" sz="1800" b="1" i="0" u="none" strike="noStrike" cap="none" dirty="0">
                          <a:solidFill>
                            <a:schemeClr val="lt1"/>
                          </a:solidFill>
                          <a:latin typeface="Montserrat" pitchFamily="2" charset="77"/>
                          <a:ea typeface="Montserrat SemiBold"/>
                          <a:cs typeface="Montserrat SemiBold"/>
                          <a:sym typeface="Montserrat SemiBold"/>
                        </a:rPr>
                        <a:t>to increase unit-level rents</a:t>
                      </a:r>
                      <a:endParaRPr sz="1800" b="1" i="0" u="none" strike="noStrike" cap="none" dirty="0">
                        <a:solidFill>
                          <a:schemeClr val="lt1"/>
                        </a:solidFill>
                        <a:latin typeface="Montserrat" pitchFamily="2" charset="77"/>
                        <a:ea typeface="Lato" panose="020F0502020204030203" pitchFamily="34" charset="0"/>
                        <a:cs typeface="Calibri" panose="020F0502020204030204" pitchFamily="34" charset="0"/>
                        <a:sym typeface="Arial"/>
                      </a:endParaRPr>
                    </a:p>
                    <a:p>
                      <a:pPr marL="0" marR="0" lvl="0" indent="0" algn="l" rtl="0">
                        <a:lnSpc>
                          <a:spcPct val="100000"/>
                        </a:lnSpc>
                        <a:spcBef>
                          <a:spcPts val="300"/>
                        </a:spcBef>
                        <a:spcAft>
                          <a:spcPts val="0"/>
                        </a:spcAft>
                        <a:buClr>
                          <a:srgbClr val="000000"/>
                        </a:buClr>
                        <a:buSzPts val="900"/>
                        <a:buFont typeface="Arial"/>
                        <a:buNone/>
                      </a:pPr>
                      <a:r>
                        <a:rPr kumimoji="0" lang="en-US" sz="1100" b="0" i="0" u="none" strike="noStrike" kern="0" cap="none" spc="0" normalizeH="0" baseline="0" dirty="0">
                          <a:ln>
                            <a:noFill/>
                          </a:ln>
                          <a:solidFill>
                            <a:srgbClr val="FFFFFF"/>
                          </a:solidFill>
                          <a:effectLst/>
                          <a:uLnTx/>
                          <a:uFillTx/>
                          <a:latin typeface="Lato"/>
                          <a:ea typeface="Lato"/>
                          <a:cs typeface="Lato"/>
                          <a:sym typeface="Montserrat"/>
                        </a:rPr>
                        <a:t>with renovations to the physical asset: Unit interiors,  building exteriors, and property amenities</a:t>
                      </a:r>
                      <a:endParaRPr kumimoji="0" sz="1100" b="0" i="0" u="none" strike="noStrike" kern="0" cap="none" spc="0" normalizeH="0" baseline="0" dirty="0">
                        <a:ln>
                          <a:noFill/>
                        </a:ln>
                        <a:solidFill>
                          <a:srgbClr val="FFFFFF"/>
                        </a:solidFill>
                        <a:effectLst/>
                        <a:uLnTx/>
                        <a:uFillTx/>
                        <a:latin typeface="Lato"/>
                        <a:ea typeface="Lato"/>
                        <a:cs typeface="Lato"/>
                        <a:sym typeface="Arial"/>
                      </a:endParaRPr>
                    </a:p>
                  </a:txBody>
                  <a:tcPr marL="0" marR="0" marT="45725" marB="45725" anchor="ct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1"/>
                  </a:ext>
                </a:extLst>
              </a:tr>
              <a:tr h="1005840">
                <a:tc>
                  <a:txBody>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chemeClr val="lt1"/>
                          </a:solidFill>
                          <a:latin typeface="Montserrat" pitchFamily="2" charset="77"/>
                          <a:ea typeface="Montserrat SemiBold"/>
                          <a:cs typeface="Montserrat SemiBold"/>
                          <a:sym typeface="Montserrat SemiBold"/>
                        </a:rPr>
                        <a:t>Opportunity for operational improvements</a:t>
                      </a:r>
                      <a:endParaRPr sz="1800" b="1" i="0" u="none" strike="noStrike" cap="none" dirty="0">
                        <a:solidFill>
                          <a:schemeClr val="lt1"/>
                        </a:solidFill>
                        <a:latin typeface="Montserrat" pitchFamily="2" charset="77"/>
                        <a:ea typeface="Lato" panose="020F0502020204030203" pitchFamily="34" charset="0"/>
                        <a:cs typeface="Calibri" panose="020F0502020204030204" pitchFamily="34" charset="0"/>
                        <a:sym typeface="Arial"/>
                      </a:endParaRPr>
                    </a:p>
                    <a:p>
                      <a:pPr marL="0" marR="0" lvl="0" indent="0" algn="l" rtl="0">
                        <a:lnSpc>
                          <a:spcPct val="100000"/>
                        </a:lnSpc>
                        <a:spcBef>
                          <a:spcPts val="300"/>
                        </a:spcBef>
                        <a:spcAft>
                          <a:spcPts val="0"/>
                        </a:spcAft>
                        <a:buClr>
                          <a:srgbClr val="000000"/>
                        </a:buClr>
                        <a:buSzPts val="900"/>
                        <a:buFont typeface="Arial"/>
                        <a:buNone/>
                      </a:pPr>
                      <a:r>
                        <a:rPr kumimoji="0" lang="en-US" sz="1100" b="0" i="0" u="none" strike="noStrike" kern="0" cap="none" spc="0" normalizeH="0" baseline="0" dirty="0">
                          <a:ln>
                            <a:noFill/>
                          </a:ln>
                          <a:solidFill>
                            <a:srgbClr val="FFFFFF"/>
                          </a:solidFill>
                          <a:effectLst/>
                          <a:uLnTx/>
                          <a:uFillTx/>
                          <a:latin typeface="Lato"/>
                          <a:ea typeface="Lato"/>
                          <a:cs typeface="Lato"/>
                          <a:sym typeface="Montserrat"/>
                        </a:rPr>
                        <a:t>Increased occupancy and operating cost reductions</a:t>
                      </a:r>
                      <a:endParaRPr kumimoji="0" sz="1100" b="0" i="0" u="none" strike="noStrike" kern="0" cap="none" spc="0" normalizeH="0" baseline="0" dirty="0">
                        <a:ln>
                          <a:noFill/>
                        </a:ln>
                        <a:solidFill>
                          <a:srgbClr val="FFFFFF"/>
                        </a:solidFill>
                        <a:effectLst/>
                        <a:uLnTx/>
                        <a:uFillTx/>
                        <a:latin typeface="Lato"/>
                        <a:ea typeface="Lato"/>
                        <a:cs typeface="Lato"/>
                        <a:sym typeface="Arial"/>
                      </a:endParaRPr>
                    </a:p>
                  </a:txBody>
                  <a:tcPr marL="0" marR="0" marT="45725" marB="45725" anchor="ct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noFill/>
                  </a:tcPr>
                </a:tc>
                <a:extLst>
                  <a:ext uri="{0D108BD9-81ED-4DB2-BD59-A6C34878D82A}">
                    <a16:rowId xmlns:a16="http://schemas.microsoft.com/office/drawing/2014/main" val="10002"/>
                  </a:ext>
                </a:extLst>
              </a:tr>
              <a:tr h="1005840">
                <a:tc>
                  <a:txBody>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dirty="0">
                          <a:solidFill>
                            <a:schemeClr val="lt1"/>
                          </a:solidFill>
                          <a:latin typeface="Montserrat" pitchFamily="2" charset="77"/>
                          <a:ea typeface="Montserrat SemiBold"/>
                          <a:cs typeface="Montserrat SemiBold"/>
                          <a:sym typeface="Montserrat SemiBold"/>
                        </a:rPr>
                        <a:t>Higher proportion of total return</a:t>
                      </a:r>
                    </a:p>
                    <a:p>
                      <a:pPr marL="0" marR="0" lvl="0" indent="0" algn="l" rtl="0">
                        <a:lnSpc>
                          <a:spcPct val="100000"/>
                        </a:lnSpc>
                        <a:spcBef>
                          <a:spcPts val="0"/>
                        </a:spcBef>
                        <a:spcAft>
                          <a:spcPts val="0"/>
                        </a:spcAft>
                        <a:buClr>
                          <a:srgbClr val="000000"/>
                        </a:buClr>
                        <a:buSzPts val="1600"/>
                        <a:buFont typeface="Arial"/>
                        <a:buNone/>
                      </a:pPr>
                      <a:r>
                        <a:rPr kumimoji="0" lang="en-US" sz="1100" b="0" i="0" u="none" strike="noStrike" kern="0" cap="none" spc="0" normalizeH="0" baseline="0" dirty="0">
                          <a:ln>
                            <a:noFill/>
                          </a:ln>
                          <a:solidFill>
                            <a:srgbClr val="FFFFFF"/>
                          </a:solidFill>
                          <a:effectLst/>
                          <a:uLnTx/>
                          <a:uFillTx/>
                          <a:latin typeface="Lato"/>
                          <a:ea typeface="Lato"/>
                          <a:cs typeface="Lato"/>
                          <a:sym typeface="Montserrat"/>
                        </a:rPr>
                        <a:t>Attributable to these properties' appreciation in value driven</a:t>
                      </a:r>
                      <a:br>
                        <a:rPr kumimoji="0" lang="en-US" sz="1100" b="0" i="0" u="none" strike="noStrike" kern="0" cap="none" spc="0" normalizeH="0" baseline="0" dirty="0">
                          <a:ln>
                            <a:noFill/>
                          </a:ln>
                          <a:solidFill>
                            <a:srgbClr val="FFFFFF"/>
                          </a:solidFill>
                          <a:effectLst/>
                          <a:uLnTx/>
                          <a:uFillTx/>
                          <a:latin typeface="Lato"/>
                          <a:ea typeface="Lato"/>
                          <a:cs typeface="Lato"/>
                          <a:sym typeface="Montserrat"/>
                        </a:rPr>
                      </a:br>
                      <a:r>
                        <a:rPr kumimoji="0" lang="en-US" sz="1100" b="0" i="0" u="none" strike="noStrike" kern="0" cap="none" spc="0" normalizeH="0" baseline="0" dirty="0">
                          <a:ln>
                            <a:noFill/>
                          </a:ln>
                          <a:solidFill>
                            <a:srgbClr val="FFFFFF"/>
                          </a:solidFill>
                          <a:effectLst/>
                          <a:uLnTx/>
                          <a:uFillTx/>
                          <a:latin typeface="Lato"/>
                          <a:ea typeface="Lato"/>
                          <a:cs typeface="Lato"/>
                          <a:sym typeface="Montserrat"/>
                        </a:rPr>
                        <a:t>by increasing rents and NOI through property renovations</a:t>
                      </a:r>
                    </a:p>
                    <a:p>
                      <a:pPr marL="0" marR="0" lvl="0" indent="0" algn="l" rtl="0">
                        <a:lnSpc>
                          <a:spcPct val="100000"/>
                        </a:lnSpc>
                        <a:spcBef>
                          <a:spcPts val="0"/>
                        </a:spcBef>
                        <a:spcAft>
                          <a:spcPts val="0"/>
                        </a:spcAft>
                        <a:buClr>
                          <a:srgbClr val="000000"/>
                        </a:buClr>
                        <a:buSzPts val="1600"/>
                        <a:buFont typeface="Arial"/>
                        <a:buNone/>
                      </a:pPr>
                      <a:r>
                        <a:rPr kumimoji="0" lang="en-US" sz="1100" b="0" i="0" u="none" strike="noStrike" kern="0" cap="none" spc="0" normalizeH="0" baseline="0" dirty="0">
                          <a:ln>
                            <a:noFill/>
                          </a:ln>
                          <a:solidFill>
                            <a:srgbClr val="FFFFFF"/>
                          </a:solidFill>
                          <a:effectLst/>
                          <a:uLnTx/>
                          <a:uFillTx/>
                          <a:latin typeface="Lato"/>
                          <a:ea typeface="Lato"/>
                          <a:cs typeface="Lato"/>
                          <a:sym typeface="Montserrat"/>
                        </a:rPr>
                        <a:t>and capital expenditures</a:t>
                      </a:r>
                      <a:endParaRPr kumimoji="0" sz="1100" b="0" i="0" u="none" strike="noStrike" kern="0" cap="none" spc="0" normalizeH="0" baseline="0" dirty="0">
                        <a:ln>
                          <a:noFill/>
                        </a:ln>
                        <a:solidFill>
                          <a:srgbClr val="FFFFFF"/>
                        </a:solidFill>
                        <a:effectLst/>
                        <a:uLnTx/>
                        <a:uFillTx/>
                        <a:latin typeface="Lato"/>
                        <a:ea typeface="Lato"/>
                        <a:cs typeface="Lato"/>
                        <a:sym typeface="Arial"/>
                      </a:endParaRPr>
                    </a:p>
                  </a:txBody>
                  <a:tcPr marL="0" marR="0" marT="45725" marB="45725" anchor="ctr">
                    <a:lnT w="12700" cap="flat" cmpd="sng">
                      <a:solidFill>
                        <a:srgbClr val="A5A5A5"/>
                      </a:solidFill>
                      <a:prstDash val="solid"/>
                      <a:round/>
                      <a:headEnd type="none" w="sm" len="sm"/>
                      <a:tailEnd type="none" w="sm" len="sm"/>
                    </a:lnT>
                    <a:lnB w="9525" cap="flat" cmpd="sng">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03"/>
                  </a:ext>
                </a:extLst>
              </a:tr>
            </a:tbl>
          </a:graphicData>
        </a:graphic>
      </p:graphicFrame>
      <p:pic>
        <p:nvPicPr>
          <p:cNvPr id="4" name="Picture 3">
            <a:extLst>
              <a:ext uri="{FF2B5EF4-FFF2-40B4-BE49-F238E27FC236}">
                <a16:creationId xmlns:a16="http://schemas.microsoft.com/office/drawing/2014/main" id="{8CE9A704-6DDB-B80E-8B9F-EB305C919BBE}"/>
              </a:ext>
            </a:extLst>
          </p:cNvPr>
          <p:cNvPicPr>
            <a:picLocks noChangeAspect="1"/>
          </p:cNvPicPr>
          <p:nvPr/>
        </p:nvPicPr>
        <p:blipFill rotWithShape="1">
          <a:blip r:embed="rId6"/>
          <a:srcRect l="2684" r="22419"/>
          <a:stretch/>
        </p:blipFill>
        <p:spPr>
          <a:xfrm>
            <a:off x="4760977" y="4106357"/>
            <a:ext cx="2505456" cy="2116013"/>
          </a:xfrm>
          <a:prstGeom prst="rect">
            <a:avLst/>
          </a:prstGeom>
          <a:ln w="152400">
            <a:solidFill>
              <a:schemeClr val="accent1">
                <a:alpha val="69790"/>
              </a:schemeClr>
            </a:solidFill>
            <a:miter lim="800000"/>
          </a:ln>
        </p:spPr>
      </p:pic>
      <p:sp>
        <p:nvSpPr>
          <p:cNvPr id="8" name="Google Shape;267;p36">
            <a:extLst>
              <a:ext uri="{FF2B5EF4-FFF2-40B4-BE49-F238E27FC236}">
                <a16:creationId xmlns:a16="http://schemas.microsoft.com/office/drawing/2014/main" id="{D68FCD42-0194-6565-313A-376E97D724F9}"/>
              </a:ext>
            </a:extLst>
          </p:cNvPr>
          <p:cNvSpPr/>
          <p:nvPr/>
        </p:nvSpPr>
        <p:spPr>
          <a:xfrm>
            <a:off x="554967" y="5719940"/>
            <a:ext cx="3815015" cy="550503"/>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000" b="0" i="1" u="none" strike="noStrike" cap="none" dirty="0">
                <a:solidFill>
                  <a:schemeClr val="lt1"/>
                </a:solidFill>
                <a:latin typeface="Montserrat"/>
                <a:ea typeface="Montserrat"/>
                <a:cs typeface="Montserrat"/>
                <a:sym typeface="Montserrat"/>
              </a:rPr>
              <a:t>These properties generally have a higher risk</a:t>
            </a:r>
            <a:br>
              <a:rPr lang="en-US" sz="1000" b="0" i="1" u="none" strike="noStrike" cap="none" dirty="0">
                <a:solidFill>
                  <a:schemeClr val="lt1"/>
                </a:solidFill>
                <a:latin typeface="Montserrat"/>
                <a:ea typeface="Montserrat"/>
                <a:cs typeface="Montserrat"/>
                <a:sym typeface="Montserrat"/>
              </a:rPr>
            </a:br>
            <a:r>
              <a:rPr lang="en-US" sz="1000" b="0" i="1" u="none" strike="noStrike" cap="none" dirty="0">
                <a:solidFill>
                  <a:schemeClr val="lt1"/>
                </a:solidFill>
                <a:latin typeface="Montserrat"/>
                <a:ea typeface="Montserrat"/>
                <a:cs typeface="Montserrat"/>
                <a:sym typeface="Montserrat"/>
              </a:rPr>
              <a:t>and return profile than Core Plus properties</a:t>
            </a:r>
            <a:endParaRPr sz="1050" b="0" i="1" u="none" strike="noStrike" cap="none" dirty="0">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198050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2" name="Google Shape;86;p30">
            <a:extLst>
              <a:ext uri="{FF2B5EF4-FFF2-40B4-BE49-F238E27FC236}">
                <a16:creationId xmlns:a16="http://schemas.microsoft.com/office/drawing/2014/main" id="{21757EBF-1F9C-5C65-DE02-5D047D328A53}"/>
              </a:ext>
            </a:extLst>
          </p:cNvPr>
          <p:cNvPicPr preferRelativeResize="0"/>
          <p:nvPr/>
        </p:nvPicPr>
        <p:blipFill rotWithShape="1">
          <a:blip r:embed="rId3"/>
          <a:srcRect l="3923" t="249" r="1054" b="-1"/>
          <a:stretch/>
        </p:blipFill>
        <p:spPr>
          <a:xfrm>
            <a:off x="6527" y="1"/>
            <a:ext cx="8710561" cy="6858000"/>
          </a:xfrm>
          <a:prstGeom prst="rect">
            <a:avLst/>
          </a:prstGeom>
          <a:noFill/>
          <a:ln>
            <a:noFill/>
          </a:ln>
        </p:spPr>
      </p:pic>
      <p:sp>
        <p:nvSpPr>
          <p:cNvPr id="106" name="Google Shape;106;p31"/>
          <p:cNvSpPr/>
          <p:nvPr/>
        </p:nvSpPr>
        <p:spPr>
          <a:xfrm>
            <a:off x="-3478" y="4722471"/>
            <a:ext cx="12188951" cy="2135530"/>
          </a:xfrm>
          <a:prstGeom prst="rect">
            <a:avLst/>
          </a:prstGeom>
          <a:gradFill>
            <a:gsLst>
              <a:gs pos="0">
                <a:srgbClr val="000000">
                  <a:alpha val="0"/>
                </a:srgbClr>
              </a:gs>
              <a:gs pos="100000">
                <a:srgbClr val="000000">
                  <a:alpha val="70588"/>
                </a:srgbClr>
              </a:gs>
            </a:gsLst>
            <a:lin ang="54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7" name="Google Shape;107;p31"/>
          <p:cNvSpPr/>
          <p:nvPr/>
        </p:nvSpPr>
        <p:spPr>
          <a:xfrm>
            <a:off x="5637790" y="0"/>
            <a:ext cx="6554211" cy="6857991"/>
          </a:xfrm>
          <a:prstGeom prst="rect">
            <a:avLst/>
          </a:prstGeom>
          <a:solidFill>
            <a:schemeClr val="accent1"/>
          </a:solidFill>
          <a:ln>
            <a:noFill/>
          </a:ln>
        </p:spPr>
        <p:txBody>
          <a:bodyPr spcFirstLastPara="1" wrap="square" lIns="91425" tIns="91425" rIns="91425" bIns="91425" anchor="t" anchorCtr="0">
            <a:norm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8" name="Google Shape;108;p31"/>
          <p:cNvSpPr txBox="1">
            <a:spLocks noGrp="1"/>
          </p:cNvSpPr>
          <p:nvPr>
            <p:ph type="sldNum" idx="12"/>
          </p:nvPr>
        </p:nvSpPr>
        <p:spPr>
          <a:xfrm>
            <a:off x="548640" y="6400800"/>
            <a:ext cx="722839" cy="19202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25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a:ln>
                  <a:noFill/>
                </a:ln>
                <a:solidFill>
                  <a:srgbClr val="FFFFFF"/>
                </a:solidFill>
                <a:effectLst/>
                <a:uLnTx/>
                <a:uFillTx/>
                <a:latin typeface="Montserrat Light"/>
                <a:sym typeface="Montserrat Light"/>
              </a:rPr>
              <a:pPr marL="0" marR="0" lvl="0" indent="0" algn="l" defTabSz="914400" rtl="0" eaLnBrk="1" fontAlgn="auto" latinLnBrk="0" hangingPunct="1">
                <a:lnSpc>
                  <a:spcPct val="125000"/>
                </a:lnSpc>
                <a:spcBef>
                  <a:spcPts val="0"/>
                </a:spcBef>
                <a:spcAft>
                  <a:spcPts val="0"/>
                </a:spcAft>
                <a:buClr>
                  <a:srgbClr val="000000"/>
                </a:buClr>
                <a:buSzPts val="800"/>
                <a:buFont typeface="Arial"/>
                <a:buNone/>
                <a:tabLst/>
                <a:defRPr/>
              </a:pPr>
              <a:t>8</a:t>
            </a:fld>
            <a:endParaRPr kumimoji="0" sz="800" b="0" i="0" u="none" strike="noStrike" kern="0" cap="none" spc="0" normalizeH="0" baseline="0" noProof="0">
              <a:ln>
                <a:noFill/>
              </a:ln>
              <a:solidFill>
                <a:srgbClr val="FFFFFF"/>
              </a:solidFill>
              <a:effectLst/>
              <a:uLnTx/>
              <a:uFillTx/>
              <a:latin typeface="Montserrat Light"/>
              <a:sym typeface="Montserrat Light"/>
            </a:endParaRPr>
          </a:p>
        </p:txBody>
      </p:sp>
      <p:sp>
        <p:nvSpPr>
          <p:cNvPr id="110" name="Google Shape;110;p31"/>
          <p:cNvSpPr txBox="1"/>
          <p:nvPr/>
        </p:nvSpPr>
        <p:spPr>
          <a:xfrm>
            <a:off x="5625885" y="-147234"/>
            <a:ext cx="0" cy="0"/>
          </a:xfrm>
          <a:prstGeom prst="rect">
            <a:avLst/>
          </a:prstGeom>
          <a:noFill/>
          <a:ln>
            <a:noFill/>
          </a:ln>
        </p:spPr>
        <p:txBody>
          <a:bodyPr spcFirstLastPara="1" wrap="square" lIns="0" tIns="0" rIns="0" bIns="0" anchor="t" anchorCtr="0">
            <a:normAutofit fontScale="25000" lnSpcReduction="20000"/>
          </a:bodyPr>
          <a:lstStyle/>
          <a:p>
            <a:pPr marL="0" marR="0" lvl="0" indent="0" algn="l" defTabSz="914400" rtl="0" eaLnBrk="1" fontAlgn="auto" latinLnBrk="0" hangingPunct="1">
              <a:lnSpc>
                <a:spcPct val="100000"/>
              </a:lnSpc>
              <a:spcBef>
                <a:spcPts val="0"/>
              </a:spcBef>
              <a:spcAft>
                <a:spcPts val="0"/>
              </a:spcAft>
              <a:buClr>
                <a:srgbClr val="000000"/>
              </a:buClr>
              <a:buSzPct val="1000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2" name="Google Shape;112;p31"/>
          <p:cNvGrpSpPr/>
          <p:nvPr/>
        </p:nvGrpSpPr>
        <p:grpSpPr>
          <a:xfrm>
            <a:off x="545506" y="5486400"/>
            <a:ext cx="2494075" cy="613251"/>
            <a:chOff x="1063404" y="5207777"/>
            <a:chExt cx="2494075" cy="613251"/>
          </a:xfrm>
        </p:grpSpPr>
        <p:sp>
          <p:nvSpPr>
            <p:cNvPr id="113" name="Google Shape;113;p31"/>
            <p:cNvSpPr/>
            <p:nvPr/>
          </p:nvSpPr>
          <p:spPr>
            <a:xfrm>
              <a:off x="1063404" y="5207777"/>
              <a:ext cx="2494075" cy="265174"/>
            </a:xfrm>
            <a:prstGeom prst="rect">
              <a:avLst/>
            </a:prstGeom>
            <a:noFill/>
            <a:ln>
              <a:noFill/>
            </a:ln>
          </p:spPr>
          <p:txBody>
            <a:bodyPr spcFirstLastPara="1" wrap="square" lIns="0"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10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AVENEL on 16th</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14" name="Google Shape;114;p31"/>
            <p:cNvCxnSpPr/>
            <p:nvPr/>
          </p:nvCxnSpPr>
          <p:spPr>
            <a:xfrm>
              <a:off x="1063404" y="5472953"/>
              <a:ext cx="2286000" cy="0"/>
            </a:xfrm>
            <a:prstGeom prst="straightConnector1">
              <a:avLst/>
            </a:prstGeom>
            <a:noFill/>
            <a:ln w="9525" cap="flat" cmpd="sng">
              <a:solidFill>
                <a:schemeClr val="lt1"/>
              </a:solidFill>
              <a:prstDash val="solid"/>
              <a:round/>
              <a:headEnd type="none" w="sm" len="sm"/>
              <a:tailEnd type="none" w="sm" len="sm"/>
            </a:ln>
          </p:spPr>
        </p:cxnSp>
        <p:sp>
          <p:nvSpPr>
            <p:cNvPr id="115" name="Google Shape;115;p31"/>
            <p:cNvSpPr/>
            <p:nvPr/>
          </p:nvSpPr>
          <p:spPr>
            <a:xfrm>
              <a:off x="1523664" y="5513292"/>
              <a:ext cx="1825740" cy="307736"/>
            </a:xfrm>
            <a:prstGeom prst="rect">
              <a:avLst/>
            </a:prstGeom>
            <a:noFill/>
            <a:ln>
              <a:noFill/>
            </a:ln>
          </p:spPr>
          <p:txBody>
            <a:bodyPr spcFirstLastPara="1" wrap="square" lIns="0" tIns="45700" rIns="0"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10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Phoenix, AZ</a:t>
              </a:r>
              <a:endParaRPr kumimoji="0" sz="20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endParaRPr>
            </a:p>
          </p:txBody>
        </p:sp>
      </p:grpSp>
      <p:pic>
        <p:nvPicPr>
          <p:cNvPr id="116" name="Google Shape;116;p31"/>
          <p:cNvPicPr preferRelativeResize="0"/>
          <p:nvPr/>
        </p:nvPicPr>
        <p:blipFill rotWithShape="1">
          <a:blip r:embed="rId4">
            <a:alphaModFix/>
          </a:blip>
          <a:srcRect/>
          <a:stretch/>
        </p:blipFill>
        <p:spPr>
          <a:xfrm>
            <a:off x="10842474" y="6000825"/>
            <a:ext cx="996696" cy="485889"/>
          </a:xfrm>
          <a:prstGeom prst="rect">
            <a:avLst/>
          </a:prstGeom>
          <a:noFill/>
          <a:ln>
            <a:noFill/>
          </a:ln>
        </p:spPr>
      </p:pic>
      <p:pic>
        <p:nvPicPr>
          <p:cNvPr id="117" name="Google Shape;117;p31"/>
          <p:cNvPicPr preferRelativeResize="0"/>
          <p:nvPr/>
        </p:nvPicPr>
        <p:blipFill rotWithShape="1">
          <a:blip r:embed="rId5">
            <a:alphaModFix amt="25000"/>
          </a:blip>
          <a:srcRect l="45649" t="2094" r="50794" b="242"/>
          <a:stretch/>
        </p:blipFill>
        <p:spPr>
          <a:xfrm>
            <a:off x="5637790" y="19"/>
            <a:ext cx="443016" cy="6857981"/>
          </a:xfrm>
          <a:prstGeom prst="rect">
            <a:avLst/>
          </a:prstGeom>
          <a:noFill/>
          <a:ln>
            <a:noFill/>
          </a:ln>
        </p:spPr>
      </p:pic>
      <p:sp>
        <p:nvSpPr>
          <p:cNvPr id="119" name="Google Shape;119;p31"/>
          <p:cNvSpPr txBox="1"/>
          <p:nvPr/>
        </p:nvSpPr>
        <p:spPr>
          <a:xfrm>
            <a:off x="731520" y="6400800"/>
            <a:ext cx="3291840" cy="19202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25000"/>
              </a:lnSpc>
              <a:spcBef>
                <a:spcPts val="0"/>
              </a:spcBef>
              <a:spcAft>
                <a:spcPts val="0"/>
              </a:spcAft>
              <a:buClr>
                <a:srgbClr val="003C69"/>
              </a:buClr>
              <a:buSzPts val="800"/>
              <a:buFont typeface="Montserrat Light"/>
              <a:buNone/>
              <a:tabLst/>
              <a:defRPr/>
            </a:pPr>
            <a:r>
              <a:rPr kumimoji="0" lang="en-US" sz="800" b="0" i="0" u="none" strike="noStrike" kern="0" cap="none" spc="0" normalizeH="0" baseline="0" noProof="0" dirty="0">
                <a:ln>
                  <a:noFill/>
                </a:ln>
                <a:solidFill>
                  <a:srgbClr val="FFFFFF"/>
                </a:solidFill>
                <a:effectLst/>
                <a:uLnTx/>
                <a:uFillTx/>
                <a:latin typeface="Montserrat Light"/>
                <a:ea typeface="Montserrat Light"/>
                <a:cs typeface="Montserrat Light"/>
                <a:sym typeface="Montserrat Light"/>
              </a:rPr>
              <a:t>RINCONPARTNERS.COM  •  © 2025 RINCON PARTNERS, LLC</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 name="Google Shape;90;p30">
            <a:extLst>
              <a:ext uri="{FF2B5EF4-FFF2-40B4-BE49-F238E27FC236}">
                <a16:creationId xmlns:a16="http://schemas.microsoft.com/office/drawing/2014/main" id="{1637946A-367B-C038-CA9E-DD17027D058C}"/>
              </a:ext>
            </a:extLst>
          </p:cNvPr>
          <p:cNvSpPr/>
          <p:nvPr/>
        </p:nvSpPr>
        <p:spPr>
          <a:xfrm>
            <a:off x="6675120" y="1463039"/>
            <a:ext cx="4784477" cy="4537775"/>
          </a:xfrm>
          <a:prstGeom prst="rect">
            <a:avLst/>
          </a:prstGeom>
          <a:noFill/>
          <a:ln>
            <a:noFill/>
          </a:ln>
        </p:spPr>
        <p:txBody>
          <a:bodyPr spcFirstLastPara="1" wrap="square" lIns="0" tIns="0" rIns="91425" bIns="45700" anchor="t" anchorCtr="0">
            <a:noAutofit/>
          </a:bodyPr>
          <a:lstStyle/>
          <a:p>
            <a:pPr marL="0" marR="0" lvl="0" indent="0" algn="l" defTabSz="914400" rtl="0" eaLnBrk="1" fontAlgn="auto" latinLnBrk="0" hangingPunct="1">
              <a:lnSpc>
                <a:spcPct val="153333"/>
              </a:lnSpc>
              <a:spcBef>
                <a:spcPts val="0"/>
              </a:spcBef>
              <a:spcAft>
                <a:spcPts val="1200"/>
              </a:spcAft>
              <a:buClr>
                <a:srgbClr val="000000"/>
              </a:buClr>
              <a:buSzPts val="1200"/>
              <a:buFont typeface="Arial"/>
              <a:buNone/>
              <a:tabLst/>
              <a:defRPr/>
            </a:pPr>
            <a:r>
              <a:rPr kumimoji="0" lang="en-US" sz="1200" b="0" i="0" u="none" strike="noStrike" kern="0" cap="none" spc="0" normalizeH="0" baseline="0" noProof="0" dirty="0">
                <a:ln>
                  <a:noFill/>
                </a:ln>
                <a:solidFill>
                  <a:srgbClr val="FFFFFF"/>
                </a:solidFill>
                <a:effectLst/>
                <a:uLnTx/>
                <a:uFillTx/>
                <a:latin typeface="Montserrat"/>
                <a:ea typeface="Montserrat"/>
                <a:cs typeface="Montserrat"/>
                <a:sym typeface="Montserrat"/>
              </a:rPr>
              <a:t>Continued net in migration to the sunbelt and southwest</a:t>
            </a:r>
            <a:br>
              <a:rPr kumimoji="0" lang="en-US" sz="1200" b="0" i="0" u="none" strike="noStrike" kern="0" cap="none" spc="0" normalizeH="0" baseline="0" noProof="0" dirty="0">
                <a:ln>
                  <a:noFill/>
                </a:ln>
                <a:solidFill>
                  <a:srgbClr val="FFFFFF"/>
                </a:solidFill>
                <a:effectLst/>
                <a:uLnTx/>
                <a:uFillTx/>
                <a:latin typeface="Montserrat"/>
                <a:ea typeface="Montserrat"/>
                <a:cs typeface="Montserrat"/>
                <a:sym typeface="Montserrat"/>
              </a:rPr>
            </a:br>
            <a:r>
              <a:rPr kumimoji="0" lang="en-US" sz="1200" b="0" i="0" u="none" strike="noStrike" kern="0" cap="none" spc="0" normalizeH="0" baseline="0" noProof="0" dirty="0">
                <a:ln>
                  <a:noFill/>
                </a:ln>
                <a:solidFill>
                  <a:srgbClr val="FFFFFF"/>
                </a:solidFill>
                <a:effectLst/>
                <a:uLnTx/>
                <a:uFillTx/>
                <a:latin typeface="Montserrat"/>
                <a:ea typeface="Montserrat"/>
                <a:cs typeface="Montserrat"/>
                <a:sym typeface="Montserrat"/>
              </a:rPr>
              <a:t>has increased single-family home costs and the demand</a:t>
            </a:r>
            <a:br>
              <a:rPr kumimoji="0" lang="en-US" sz="1200" b="0" i="0" u="none" strike="noStrike" kern="0" cap="none" spc="0" normalizeH="0" baseline="0" noProof="0" dirty="0">
                <a:ln>
                  <a:noFill/>
                </a:ln>
                <a:solidFill>
                  <a:srgbClr val="FFFFFF"/>
                </a:solidFill>
                <a:effectLst/>
                <a:uLnTx/>
                <a:uFillTx/>
                <a:latin typeface="Montserrat"/>
                <a:ea typeface="Montserrat"/>
                <a:cs typeface="Montserrat"/>
                <a:sym typeface="Montserrat"/>
              </a:rPr>
            </a:br>
            <a:r>
              <a:rPr kumimoji="0" lang="en-US" sz="1200" b="0" i="0" u="none" strike="noStrike" kern="0" cap="none" spc="0" normalizeH="0" baseline="0" noProof="0" dirty="0">
                <a:ln>
                  <a:noFill/>
                </a:ln>
                <a:solidFill>
                  <a:srgbClr val="FFFFFF"/>
                </a:solidFill>
                <a:effectLst/>
                <a:uLnTx/>
                <a:uFillTx/>
                <a:latin typeface="Montserrat"/>
                <a:ea typeface="Montserrat"/>
                <a:cs typeface="Montserrat"/>
                <a:sym typeface="Montserrat"/>
              </a:rPr>
              <a:t>for multifamily housing.</a:t>
            </a:r>
            <a:endParaRPr kumimoji="0" sz="12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a:p>
            <a:pPr marL="0" marR="0" lvl="0" indent="0" algn="l" defTabSz="914400" rtl="0" eaLnBrk="1" fontAlgn="auto" latinLnBrk="0" hangingPunct="1">
              <a:lnSpc>
                <a:spcPct val="153333"/>
              </a:lnSpc>
              <a:spcBef>
                <a:spcPts val="600"/>
              </a:spcBef>
              <a:spcAft>
                <a:spcPts val="1200"/>
              </a:spcAft>
              <a:buClr>
                <a:srgbClr val="000000"/>
              </a:buClr>
              <a:buSzPts val="1200"/>
              <a:buFont typeface="Arial"/>
              <a:buNone/>
              <a:tabLst/>
              <a:defRPr/>
            </a:pPr>
            <a:r>
              <a:rPr kumimoji="0" lang="en-US" sz="1200" b="0" i="0" u="none" strike="noStrike" kern="0" cap="none" spc="0" normalizeH="0" baseline="0" noProof="0" dirty="0">
                <a:ln>
                  <a:noFill/>
                </a:ln>
                <a:solidFill>
                  <a:srgbClr val="FFFFFF"/>
                </a:solidFill>
                <a:effectLst/>
                <a:uLnTx/>
                <a:uFillTx/>
                <a:latin typeface="Montserrat"/>
                <a:ea typeface="Montserrat"/>
                <a:cs typeface="Montserrat"/>
                <a:sym typeface="Montserrat"/>
              </a:rPr>
              <a:t>In the Southeast and Southwest regions,  particularly in suburban and secondary markets, data suggest strong demand for higher-quality multifamily housing options.</a:t>
            </a:r>
            <a:endParaRPr kumimoji="0" sz="12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a:p>
            <a:pPr marL="0" marR="0" lvl="0" indent="0" algn="l" defTabSz="914400" rtl="0" eaLnBrk="1" fontAlgn="auto" latinLnBrk="0" hangingPunct="1">
              <a:lnSpc>
                <a:spcPct val="153333"/>
              </a:lnSpc>
              <a:spcBef>
                <a:spcPts val="600"/>
              </a:spcBef>
              <a:spcAft>
                <a:spcPts val="1200"/>
              </a:spcAft>
              <a:buClr>
                <a:srgbClr val="000000"/>
              </a:buClr>
              <a:buSzPts val="1200"/>
              <a:buFont typeface="Arial"/>
              <a:buNone/>
              <a:tabLst/>
              <a:defRPr/>
            </a:pPr>
            <a:r>
              <a:rPr kumimoji="0" lang="en-US" sz="1200" b="0" i="0" u="none" strike="noStrike" kern="0" cap="none" spc="0" normalizeH="0" baseline="0" noProof="0" dirty="0">
                <a:ln>
                  <a:noFill/>
                </a:ln>
                <a:solidFill>
                  <a:srgbClr val="FFFFFF"/>
                </a:solidFill>
                <a:effectLst/>
                <a:uLnTx/>
                <a:uFillTx/>
                <a:latin typeface="Montserrat"/>
                <a:ea typeface="Montserrat"/>
                <a:cs typeface="Montserrat"/>
                <a:sym typeface="Montserrat"/>
              </a:rPr>
              <a:t>According to the U.S. Census Bureau, the 10 fastest growing counties and cities from 2022 to 2023 are all located in the southwestern and southeastern states: Texas, Arizona, Florida, and South Carolina. In addition, North Carolina and Georgia</a:t>
            </a:r>
            <a:r>
              <a:rPr lang="en-US" sz="1200" dirty="0">
                <a:solidFill>
                  <a:srgbClr val="FFFFFF"/>
                </a:solidFill>
                <a:latin typeface="Montserrat"/>
                <a:ea typeface="Montserrat"/>
                <a:cs typeface="Montserrat"/>
                <a:sym typeface="Montserrat"/>
              </a:rPr>
              <a:t> </a:t>
            </a:r>
            <a:r>
              <a:rPr kumimoji="0" lang="en-US" sz="1200" b="0" i="0" u="none" strike="noStrike" kern="0" cap="none" spc="0" normalizeH="0" baseline="0" noProof="0" dirty="0">
                <a:ln>
                  <a:noFill/>
                </a:ln>
                <a:solidFill>
                  <a:srgbClr val="FFFFFF"/>
                </a:solidFill>
                <a:effectLst/>
                <a:uLnTx/>
                <a:uFillTx/>
                <a:latin typeface="Montserrat"/>
                <a:ea typeface="Montserrat"/>
                <a:cs typeface="Montserrat"/>
                <a:sym typeface="Montserrat"/>
              </a:rPr>
              <a:t>registered in the top 10 states for overall population growth from 2022-2023.</a:t>
            </a:r>
          </a:p>
          <a:p>
            <a:pPr marL="0" marR="0" lvl="0" indent="0" algn="l" defTabSz="914400" rtl="0" eaLnBrk="1" fontAlgn="auto" latinLnBrk="0" hangingPunct="1">
              <a:lnSpc>
                <a:spcPct val="153333"/>
              </a:lnSpc>
              <a:spcBef>
                <a:spcPts val="600"/>
              </a:spcBef>
              <a:spcAft>
                <a:spcPts val="1200"/>
              </a:spcAft>
              <a:buClr>
                <a:srgbClr val="000000"/>
              </a:buClr>
              <a:buSzPts val="1200"/>
              <a:buFont typeface="Arial"/>
              <a:buNone/>
              <a:tabLst/>
              <a:defRPr/>
            </a:pPr>
            <a:r>
              <a:rPr kumimoji="0" lang="en-US" sz="1200" b="0" i="0" u="none" strike="noStrike" kern="0" cap="none" spc="0" normalizeH="0" baseline="0" noProof="0" dirty="0">
                <a:ln>
                  <a:noFill/>
                </a:ln>
                <a:solidFill>
                  <a:srgbClr val="FFFFFF"/>
                </a:solidFill>
                <a:effectLst/>
                <a:uLnTx/>
                <a:uFillTx/>
                <a:latin typeface="Montserrat"/>
                <a:ea typeface="Montserrat"/>
                <a:cs typeface="Montserrat"/>
                <a:sym typeface="Montserrat"/>
              </a:rPr>
              <a:t>The Rincon team has a track record of success in increasing revenue and valuations of multifamily properties. </a:t>
            </a:r>
            <a:endParaRPr kumimoji="0" sz="12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5" name="Google Shape;92;p30">
            <a:extLst>
              <a:ext uri="{FF2B5EF4-FFF2-40B4-BE49-F238E27FC236}">
                <a16:creationId xmlns:a16="http://schemas.microsoft.com/office/drawing/2014/main" id="{F7CC3F11-6D35-6616-6517-4C77CFD5D7AA}"/>
              </a:ext>
            </a:extLst>
          </p:cNvPr>
          <p:cNvSpPr txBox="1"/>
          <p:nvPr/>
        </p:nvSpPr>
        <p:spPr>
          <a:xfrm>
            <a:off x="6675120" y="731520"/>
            <a:ext cx="3842781" cy="48044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3C69"/>
              </a:buClr>
              <a:buSzPts val="2400"/>
              <a:buFont typeface="Montserrat SemiBold"/>
              <a:buNone/>
              <a:tabLst/>
              <a:defRPr/>
            </a:pPr>
            <a:r>
              <a:rPr kumimoji="0" lang="en-US" sz="28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Market opportunity</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99869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2" name="Google Shape;86;p30">
            <a:extLst>
              <a:ext uri="{FF2B5EF4-FFF2-40B4-BE49-F238E27FC236}">
                <a16:creationId xmlns:a16="http://schemas.microsoft.com/office/drawing/2014/main" id="{21757EBF-1F9C-5C65-DE02-5D047D328A53}"/>
              </a:ext>
            </a:extLst>
          </p:cNvPr>
          <p:cNvPicPr preferRelativeResize="0"/>
          <p:nvPr/>
        </p:nvPicPr>
        <p:blipFill rotWithShape="1">
          <a:blip r:embed="rId3"/>
          <a:srcRect l="5899" t="3569" r="29775" b="20307"/>
          <a:stretch/>
        </p:blipFill>
        <p:spPr>
          <a:xfrm>
            <a:off x="6527" y="1"/>
            <a:ext cx="8710561" cy="6858000"/>
          </a:xfrm>
          <a:prstGeom prst="rect">
            <a:avLst/>
          </a:prstGeom>
          <a:noFill/>
          <a:ln>
            <a:noFill/>
          </a:ln>
        </p:spPr>
      </p:pic>
      <p:sp>
        <p:nvSpPr>
          <p:cNvPr id="106" name="Google Shape;106;p31"/>
          <p:cNvSpPr/>
          <p:nvPr/>
        </p:nvSpPr>
        <p:spPr>
          <a:xfrm>
            <a:off x="-3478" y="4722471"/>
            <a:ext cx="12188951" cy="2135530"/>
          </a:xfrm>
          <a:prstGeom prst="rect">
            <a:avLst/>
          </a:prstGeom>
          <a:gradFill>
            <a:gsLst>
              <a:gs pos="0">
                <a:srgbClr val="000000">
                  <a:alpha val="0"/>
                </a:srgbClr>
              </a:gs>
              <a:gs pos="100000">
                <a:srgbClr val="000000">
                  <a:alpha val="70588"/>
                </a:srgbClr>
              </a:gs>
            </a:gsLst>
            <a:lin ang="54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7" name="Google Shape;107;p31"/>
          <p:cNvSpPr/>
          <p:nvPr/>
        </p:nvSpPr>
        <p:spPr>
          <a:xfrm>
            <a:off x="5637790" y="0"/>
            <a:ext cx="6554211" cy="6857991"/>
          </a:xfrm>
          <a:prstGeom prst="rect">
            <a:avLst/>
          </a:prstGeom>
          <a:solidFill>
            <a:schemeClr val="accent1"/>
          </a:solidFill>
          <a:ln>
            <a:noFill/>
          </a:ln>
        </p:spPr>
        <p:txBody>
          <a:bodyPr spcFirstLastPara="1" wrap="square" lIns="91425" tIns="91425" rIns="91425" bIns="91425" anchor="t" anchorCtr="0">
            <a:norm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8" name="Google Shape;108;p31"/>
          <p:cNvSpPr txBox="1">
            <a:spLocks noGrp="1"/>
          </p:cNvSpPr>
          <p:nvPr>
            <p:ph type="sldNum" idx="12"/>
          </p:nvPr>
        </p:nvSpPr>
        <p:spPr>
          <a:xfrm>
            <a:off x="548640" y="6400800"/>
            <a:ext cx="722839" cy="19202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25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a:ln>
                  <a:noFill/>
                </a:ln>
                <a:solidFill>
                  <a:srgbClr val="FFFFFF"/>
                </a:solidFill>
                <a:effectLst/>
                <a:uLnTx/>
                <a:uFillTx/>
                <a:latin typeface="Montserrat Light"/>
                <a:sym typeface="Montserrat Light"/>
              </a:rPr>
              <a:pPr marL="0" marR="0" lvl="0" indent="0" algn="l" defTabSz="914400" rtl="0" eaLnBrk="1" fontAlgn="auto" latinLnBrk="0" hangingPunct="1">
                <a:lnSpc>
                  <a:spcPct val="125000"/>
                </a:lnSpc>
                <a:spcBef>
                  <a:spcPts val="0"/>
                </a:spcBef>
                <a:spcAft>
                  <a:spcPts val="0"/>
                </a:spcAft>
                <a:buClr>
                  <a:srgbClr val="000000"/>
                </a:buClr>
                <a:buSzPts val="800"/>
                <a:buFont typeface="Arial"/>
                <a:buNone/>
                <a:tabLst/>
                <a:defRPr/>
              </a:pPr>
              <a:t>9</a:t>
            </a:fld>
            <a:endParaRPr kumimoji="0" sz="800" b="0" i="0" u="none" strike="noStrike" kern="0" cap="none" spc="0" normalizeH="0" baseline="0" noProof="0">
              <a:ln>
                <a:noFill/>
              </a:ln>
              <a:solidFill>
                <a:srgbClr val="FFFFFF"/>
              </a:solidFill>
              <a:effectLst/>
              <a:uLnTx/>
              <a:uFillTx/>
              <a:latin typeface="Montserrat Light"/>
              <a:sym typeface="Montserrat Light"/>
            </a:endParaRPr>
          </a:p>
        </p:txBody>
      </p:sp>
      <p:sp>
        <p:nvSpPr>
          <p:cNvPr id="110" name="Google Shape;110;p31"/>
          <p:cNvSpPr txBox="1"/>
          <p:nvPr/>
        </p:nvSpPr>
        <p:spPr>
          <a:xfrm>
            <a:off x="5625885" y="-147234"/>
            <a:ext cx="0" cy="0"/>
          </a:xfrm>
          <a:prstGeom prst="rect">
            <a:avLst/>
          </a:prstGeom>
          <a:noFill/>
          <a:ln>
            <a:noFill/>
          </a:ln>
        </p:spPr>
        <p:txBody>
          <a:bodyPr spcFirstLastPara="1" wrap="square" lIns="0" tIns="0" rIns="0" bIns="0" anchor="t" anchorCtr="0">
            <a:normAutofit fontScale="25000" lnSpcReduction="20000"/>
          </a:bodyPr>
          <a:lstStyle/>
          <a:p>
            <a:pPr marL="0" marR="0" lvl="0" indent="0" algn="l" defTabSz="914400" rtl="0" eaLnBrk="1" fontAlgn="auto" latinLnBrk="0" hangingPunct="1">
              <a:lnSpc>
                <a:spcPct val="100000"/>
              </a:lnSpc>
              <a:spcBef>
                <a:spcPts val="0"/>
              </a:spcBef>
              <a:spcAft>
                <a:spcPts val="0"/>
              </a:spcAft>
              <a:buClr>
                <a:srgbClr val="000000"/>
              </a:buClr>
              <a:buSzPct val="1000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2" name="Google Shape;112;p31"/>
          <p:cNvGrpSpPr/>
          <p:nvPr/>
        </p:nvGrpSpPr>
        <p:grpSpPr>
          <a:xfrm>
            <a:off x="545506" y="5486400"/>
            <a:ext cx="2494075" cy="613251"/>
            <a:chOff x="1063404" y="5207777"/>
            <a:chExt cx="2494075" cy="613251"/>
          </a:xfrm>
        </p:grpSpPr>
        <p:sp>
          <p:nvSpPr>
            <p:cNvPr id="113" name="Google Shape;113;p31"/>
            <p:cNvSpPr/>
            <p:nvPr/>
          </p:nvSpPr>
          <p:spPr>
            <a:xfrm>
              <a:off x="1063404" y="5207777"/>
              <a:ext cx="2494075" cy="265174"/>
            </a:xfrm>
            <a:prstGeom prst="rect">
              <a:avLst/>
            </a:prstGeom>
            <a:noFill/>
            <a:ln>
              <a:noFill/>
            </a:ln>
          </p:spPr>
          <p:txBody>
            <a:bodyPr spcFirstLastPara="1" wrap="square" lIns="0"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10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COMMONS at FORT MILL</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14" name="Google Shape;114;p31"/>
            <p:cNvCxnSpPr/>
            <p:nvPr/>
          </p:nvCxnSpPr>
          <p:spPr>
            <a:xfrm>
              <a:off x="1063404" y="5472953"/>
              <a:ext cx="2286000" cy="0"/>
            </a:xfrm>
            <a:prstGeom prst="straightConnector1">
              <a:avLst/>
            </a:prstGeom>
            <a:noFill/>
            <a:ln w="9525" cap="flat" cmpd="sng">
              <a:solidFill>
                <a:schemeClr val="lt1"/>
              </a:solidFill>
              <a:prstDash val="solid"/>
              <a:round/>
              <a:headEnd type="none" w="sm" len="sm"/>
              <a:tailEnd type="none" w="sm" len="sm"/>
            </a:ln>
          </p:spPr>
        </p:cxnSp>
        <p:sp>
          <p:nvSpPr>
            <p:cNvPr id="115" name="Google Shape;115;p31"/>
            <p:cNvSpPr/>
            <p:nvPr/>
          </p:nvSpPr>
          <p:spPr>
            <a:xfrm>
              <a:off x="1523664" y="5513292"/>
              <a:ext cx="1825740" cy="307736"/>
            </a:xfrm>
            <a:prstGeom prst="rect">
              <a:avLst/>
            </a:prstGeom>
            <a:noFill/>
            <a:ln>
              <a:noFill/>
            </a:ln>
          </p:spPr>
          <p:txBody>
            <a:bodyPr spcFirstLastPara="1" wrap="square" lIns="0" tIns="45700" rIns="0"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US" sz="10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Fort Mill, SC</a:t>
              </a:r>
              <a:endParaRPr kumimoji="0" sz="20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endParaRPr>
            </a:p>
          </p:txBody>
        </p:sp>
      </p:grpSp>
      <p:pic>
        <p:nvPicPr>
          <p:cNvPr id="116" name="Google Shape;116;p31"/>
          <p:cNvPicPr preferRelativeResize="0"/>
          <p:nvPr/>
        </p:nvPicPr>
        <p:blipFill rotWithShape="1">
          <a:blip r:embed="rId4">
            <a:alphaModFix/>
          </a:blip>
          <a:srcRect/>
          <a:stretch/>
        </p:blipFill>
        <p:spPr>
          <a:xfrm>
            <a:off x="10842474" y="6000825"/>
            <a:ext cx="996696" cy="485889"/>
          </a:xfrm>
          <a:prstGeom prst="rect">
            <a:avLst/>
          </a:prstGeom>
          <a:noFill/>
          <a:ln>
            <a:noFill/>
          </a:ln>
        </p:spPr>
      </p:pic>
      <p:pic>
        <p:nvPicPr>
          <p:cNvPr id="117" name="Google Shape;117;p31"/>
          <p:cNvPicPr preferRelativeResize="0"/>
          <p:nvPr/>
        </p:nvPicPr>
        <p:blipFill rotWithShape="1">
          <a:blip r:embed="rId5">
            <a:alphaModFix amt="25000"/>
          </a:blip>
          <a:srcRect l="45649" t="2094" r="50794" b="242"/>
          <a:stretch/>
        </p:blipFill>
        <p:spPr>
          <a:xfrm>
            <a:off x="5637790" y="19"/>
            <a:ext cx="443016" cy="6857981"/>
          </a:xfrm>
          <a:prstGeom prst="rect">
            <a:avLst/>
          </a:prstGeom>
          <a:noFill/>
          <a:ln>
            <a:noFill/>
          </a:ln>
        </p:spPr>
      </p:pic>
      <p:sp>
        <p:nvSpPr>
          <p:cNvPr id="119" name="Google Shape;119;p31"/>
          <p:cNvSpPr txBox="1"/>
          <p:nvPr/>
        </p:nvSpPr>
        <p:spPr>
          <a:xfrm>
            <a:off x="731520" y="6400800"/>
            <a:ext cx="3291840" cy="192024"/>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25000"/>
              </a:lnSpc>
              <a:spcBef>
                <a:spcPts val="0"/>
              </a:spcBef>
              <a:spcAft>
                <a:spcPts val="0"/>
              </a:spcAft>
              <a:buClr>
                <a:srgbClr val="003C69"/>
              </a:buClr>
              <a:buSzPts val="800"/>
              <a:buFont typeface="Montserrat Light"/>
              <a:buNone/>
              <a:tabLst/>
              <a:defRPr/>
            </a:pPr>
            <a:r>
              <a:rPr kumimoji="0" lang="en-US" sz="800" b="0" i="0" u="none" strike="noStrike" kern="0" cap="none" spc="0" normalizeH="0" baseline="0" noProof="0" dirty="0">
                <a:ln>
                  <a:noFill/>
                </a:ln>
                <a:solidFill>
                  <a:srgbClr val="FFFFFF"/>
                </a:solidFill>
                <a:effectLst/>
                <a:uLnTx/>
                <a:uFillTx/>
                <a:latin typeface="Montserrat Light"/>
                <a:ea typeface="Montserrat Light"/>
                <a:cs typeface="Montserrat Light"/>
                <a:sym typeface="Montserrat Light"/>
              </a:rPr>
              <a:t>RINCONPARTNERS.COM  •  © 2025 RINCON PARTNERS, LLC</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4" name="Google Shape;90;p30">
            <a:extLst>
              <a:ext uri="{FF2B5EF4-FFF2-40B4-BE49-F238E27FC236}">
                <a16:creationId xmlns:a16="http://schemas.microsoft.com/office/drawing/2014/main" id="{1637946A-367B-C038-CA9E-DD17027D058C}"/>
              </a:ext>
            </a:extLst>
          </p:cNvPr>
          <p:cNvSpPr/>
          <p:nvPr/>
        </p:nvSpPr>
        <p:spPr>
          <a:xfrm>
            <a:off x="6675120" y="1391117"/>
            <a:ext cx="5164050" cy="4609707"/>
          </a:xfrm>
          <a:prstGeom prst="rect">
            <a:avLst/>
          </a:prstGeom>
          <a:noFill/>
          <a:ln>
            <a:noFill/>
          </a:ln>
        </p:spPr>
        <p:txBody>
          <a:bodyPr spcFirstLastPara="1" wrap="square" lIns="0" tIns="0" rIns="91425" bIns="45700" anchor="t" anchorCtr="0">
            <a:noAutofit/>
          </a:bodyPr>
          <a:lstStyle/>
          <a:p>
            <a:pPr marL="0" marR="0" lvl="0" indent="0" algn="l" defTabSz="914400" rtl="0" eaLnBrk="1" fontAlgn="auto" latinLnBrk="0" hangingPunct="1">
              <a:spcBef>
                <a:spcPts val="0"/>
              </a:spcBef>
              <a:spcAft>
                <a:spcPts val="1200"/>
              </a:spcAft>
              <a:buClr>
                <a:srgbClr val="000000"/>
              </a:buClr>
              <a:buSzTx/>
              <a:buFont typeface="Arial"/>
              <a:buNone/>
              <a:tabLst/>
              <a:defRPr/>
            </a:pPr>
            <a:r>
              <a:rPr kumimoji="0" lang="en-US" sz="1050" b="0" i="0" u="none" strike="noStrike" kern="0" cap="none" spc="0" normalizeH="0" baseline="0" noProof="0" dirty="0">
                <a:ln>
                  <a:noFill/>
                </a:ln>
                <a:solidFill>
                  <a:srgbClr val="FFFFFF"/>
                </a:solidFill>
                <a:effectLst/>
                <a:uLnTx/>
                <a:uFillTx/>
                <a:latin typeface="Montserrat"/>
                <a:cs typeface="Arial"/>
                <a:sym typeface="Arial"/>
              </a:rPr>
              <a:t>The five (5) main types of real estate investment properties include multifamily, industrial, office, retail and hotels. Multifamily properties have historically been the most resilient investments. Whether the economy is good or bad, there has always been a demand for housing.</a:t>
            </a:r>
          </a:p>
          <a:p>
            <a:pPr marL="0" marR="0" lvl="0" indent="0" algn="l" defTabSz="914400" rtl="0" eaLnBrk="1" fontAlgn="auto" latinLnBrk="0" hangingPunct="1">
              <a:spcBef>
                <a:spcPts val="0"/>
              </a:spcBef>
              <a:spcAft>
                <a:spcPts val="1200"/>
              </a:spcAft>
              <a:buClr>
                <a:srgbClr val="000000"/>
              </a:buClr>
              <a:buSzTx/>
              <a:buFont typeface="Arial"/>
              <a:buNone/>
              <a:tabLst/>
              <a:defRPr/>
            </a:pPr>
            <a:r>
              <a:rPr kumimoji="0" lang="en-US" sz="1050" b="0" i="0" u="none" strike="noStrike" kern="0" cap="none" spc="0" normalizeH="0" baseline="0" noProof="0" dirty="0">
                <a:ln>
                  <a:noFill/>
                </a:ln>
                <a:solidFill>
                  <a:srgbClr val="FFFFFF"/>
                </a:solidFill>
                <a:effectLst/>
                <a:uLnTx/>
                <a:uFillTx/>
                <a:latin typeface="Montserrat"/>
                <a:cs typeface="Arial"/>
                <a:sym typeface="Arial"/>
              </a:rPr>
              <a:t>Multifamily properties attract a large pool of renters, reducing vacancy risk and providing stable rental income.</a:t>
            </a:r>
          </a:p>
          <a:p>
            <a:pPr marL="0" marR="0" lvl="0" indent="0" algn="l" defTabSz="914400" rtl="0" eaLnBrk="1" fontAlgn="auto" latinLnBrk="0" hangingPunct="1">
              <a:spcBef>
                <a:spcPts val="0"/>
              </a:spcBef>
              <a:spcAft>
                <a:spcPts val="1200"/>
              </a:spcAft>
              <a:buClr>
                <a:srgbClr val="000000"/>
              </a:buClr>
              <a:buSzTx/>
              <a:buFont typeface="Arial"/>
              <a:buNone/>
              <a:tabLst/>
              <a:defRPr/>
            </a:pPr>
            <a:r>
              <a:rPr kumimoji="0" lang="en-US" sz="1050" b="0" i="0" u="none" strike="noStrike" kern="0" cap="none" spc="0" normalizeH="0" baseline="0" noProof="0" dirty="0">
                <a:ln>
                  <a:noFill/>
                </a:ln>
                <a:solidFill>
                  <a:srgbClr val="FFFFFF"/>
                </a:solidFill>
                <a:effectLst/>
                <a:uLnTx/>
                <a:uFillTx/>
                <a:latin typeface="Montserrat"/>
                <a:cs typeface="Arial"/>
                <a:sym typeface="Arial"/>
              </a:rPr>
              <a:t>Rising single-family home costs lead to more renters in multifamily properties, increasing demand and potential returns.</a:t>
            </a:r>
          </a:p>
          <a:p>
            <a:pPr marL="0" marR="0" lvl="0" indent="0" algn="l" defTabSz="914400" rtl="0" eaLnBrk="1" fontAlgn="auto" latinLnBrk="0" hangingPunct="1">
              <a:spcBef>
                <a:spcPts val="0"/>
              </a:spcBef>
              <a:spcAft>
                <a:spcPts val="1200"/>
              </a:spcAft>
              <a:buClr>
                <a:srgbClr val="000000"/>
              </a:buClr>
              <a:buSzTx/>
              <a:buFont typeface="Arial"/>
              <a:buNone/>
              <a:tabLst/>
              <a:defRPr/>
            </a:pPr>
            <a:r>
              <a:rPr lang="en-US" sz="1050" dirty="0">
                <a:solidFill>
                  <a:srgbClr val="FFFFFF"/>
                </a:solidFill>
                <a:latin typeface="Montserrat"/>
              </a:rPr>
              <a:t>The U.S. has been experiencing a housing shortage that benefits multifamily properties in the long-term. Single-family home prices have become out of touch for many U.S. residents and families, largely due to low supply as U.S. homebuilders did not catch up on annual new home starts since the Great Financial Crisis of 2007-2009 and increased mortgage rates. Freddie Mac estimates the U.S. has a shortage of 3.7 million rental units (11/26/2024).</a:t>
            </a:r>
          </a:p>
          <a:p>
            <a:pPr marL="0" marR="0" lvl="0" indent="0" algn="l" defTabSz="914400" rtl="0" eaLnBrk="1" fontAlgn="auto" latinLnBrk="0" hangingPunct="1">
              <a:spcBef>
                <a:spcPts val="0"/>
              </a:spcBef>
              <a:spcAft>
                <a:spcPts val="1200"/>
              </a:spcAft>
              <a:buClr>
                <a:srgbClr val="000000"/>
              </a:buClr>
              <a:buSzTx/>
              <a:buFont typeface="Arial"/>
              <a:buNone/>
              <a:tabLst/>
              <a:defRPr/>
            </a:pPr>
            <a:r>
              <a:rPr kumimoji="0" lang="en-US" sz="1050" b="0" i="0" u="none" strike="noStrike" kern="0" cap="none" spc="0" normalizeH="0" baseline="0" noProof="0" dirty="0">
                <a:ln>
                  <a:noFill/>
                </a:ln>
                <a:solidFill>
                  <a:srgbClr val="FFFFFF"/>
                </a:solidFill>
                <a:effectLst/>
                <a:uLnTx/>
                <a:uFillTx/>
                <a:latin typeface="Montserrat"/>
                <a:cs typeface="Arial"/>
                <a:sym typeface="Arial"/>
              </a:rPr>
              <a:t>Multifamily investment properties can often effectively manage inflationary environments. The typical multifamily tenant lease runs 12 months and individual lease expiration dates are generally staggered throughout the year. As operational costs increase, multifamily owners have the flexibility to raise rents and manage NOI.</a:t>
            </a:r>
          </a:p>
          <a:p>
            <a:pPr marL="0" marR="0" lvl="0" indent="0" algn="l" defTabSz="914400" rtl="0" eaLnBrk="1" fontAlgn="auto" latinLnBrk="0" hangingPunct="1">
              <a:spcBef>
                <a:spcPts val="0"/>
              </a:spcBef>
              <a:spcAft>
                <a:spcPts val="1200"/>
              </a:spcAft>
              <a:buClr>
                <a:srgbClr val="000000"/>
              </a:buClr>
              <a:buSzTx/>
              <a:buFont typeface="Arial"/>
              <a:buNone/>
              <a:tabLst/>
              <a:defRPr/>
            </a:pPr>
            <a:r>
              <a:rPr kumimoji="0" lang="en-US" sz="1050" b="0" i="0" u="none" strike="noStrike" kern="0" cap="none" spc="0" normalizeH="0" baseline="0" noProof="0" dirty="0">
                <a:ln>
                  <a:noFill/>
                </a:ln>
                <a:solidFill>
                  <a:srgbClr val="FFFFFF"/>
                </a:solidFill>
                <a:effectLst/>
                <a:uLnTx/>
                <a:uFillTx/>
                <a:latin typeface="Montserrat"/>
                <a:cs typeface="Arial"/>
                <a:sym typeface="Arial"/>
              </a:rPr>
              <a:t>Compared to other real estate investments, multifamily properties are generally more liquid, allowing for easy buying and selling due to high demand and standardized financing options.</a:t>
            </a:r>
          </a:p>
        </p:txBody>
      </p:sp>
      <p:sp>
        <p:nvSpPr>
          <p:cNvPr id="5" name="Google Shape;92;p30">
            <a:extLst>
              <a:ext uri="{FF2B5EF4-FFF2-40B4-BE49-F238E27FC236}">
                <a16:creationId xmlns:a16="http://schemas.microsoft.com/office/drawing/2014/main" id="{F7CC3F11-6D35-6616-6517-4C77CFD5D7AA}"/>
              </a:ext>
            </a:extLst>
          </p:cNvPr>
          <p:cNvSpPr txBox="1"/>
          <p:nvPr/>
        </p:nvSpPr>
        <p:spPr>
          <a:xfrm>
            <a:off x="6675120" y="731520"/>
            <a:ext cx="4540748" cy="48044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3C69"/>
              </a:buClr>
              <a:buSzPts val="2400"/>
              <a:buFont typeface="Montserrat SemiBold"/>
              <a:buNone/>
              <a:tabLst/>
              <a:defRPr/>
            </a:pPr>
            <a:r>
              <a:rPr kumimoji="0" lang="en-US" sz="2800" b="1" i="0" u="none" strike="noStrike" kern="0" cap="none" spc="0" normalizeH="0" baseline="0" noProof="0" dirty="0">
                <a:ln>
                  <a:noFill/>
                </a:ln>
                <a:solidFill>
                  <a:srgbClr val="FFFFFF"/>
                </a:solidFill>
                <a:effectLst/>
                <a:uLnTx/>
                <a:uFillTx/>
                <a:latin typeface="Montserrat SemiBold"/>
                <a:ea typeface="Montserrat SemiBold"/>
                <a:cs typeface="Montserrat SemiBold"/>
                <a:sym typeface="Montserrat SemiBold"/>
              </a:rPr>
              <a:t>Multifamily opportunity</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98352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ster">
  <a:themeElements>
    <a:clrScheme name="Custom 2">
      <a:dk1>
        <a:srgbClr val="000000"/>
      </a:dk1>
      <a:lt1>
        <a:srgbClr val="FFFFFF"/>
      </a:lt1>
      <a:dk2>
        <a:srgbClr val="797979"/>
      </a:dk2>
      <a:lt2>
        <a:srgbClr val="D5D5D5"/>
      </a:lt2>
      <a:accent1>
        <a:srgbClr val="003C69"/>
      </a:accent1>
      <a:accent2>
        <a:srgbClr val="B56D00"/>
      </a:accent2>
      <a:accent3>
        <a:srgbClr val="116DB5"/>
      </a:accent3>
      <a:accent4>
        <a:srgbClr val="0586CB"/>
      </a:accent4>
      <a:accent5>
        <a:srgbClr val="008BF5"/>
      </a:accent5>
      <a:accent6>
        <a:srgbClr val="0E53AE"/>
      </a:accent6>
      <a:hlink>
        <a:srgbClr val="0057B8"/>
      </a:hlink>
      <a:folHlink>
        <a:srgbClr val="0057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 bkgrnd">
  <a:themeElements>
    <a:clrScheme name="Custom 2">
      <a:dk1>
        <a:srgbClr val="000000"/>
      </a:dk1>
      <a:lt1>
        <a:srgbClr val="FFFFFF"/>
      </a:lt1>
      <a:dk2>
        <a:srgbClr val="797979"/>
      </a:dk2>
      <a:lt2>
        <a:srgbClr val="D5D5D5"/>
      </a:lt2>
      <a:accent1>
        <a:srgbClr val="003C69"/>
      </a:accent1>
      <a:accent2>
        <a:srgbClr val="B56D00"/>
      </a:accent2>
      <a:accent3>
        <a:srgbClr val="116DB5"/>
      </a:accent3>
      <a:accent4>
        <a:srgbClr val="0586CB"/>
      </a:accent4>
      <a:accent5>
        <a:srgbClr val="008BF5"/>
      </a:accent5>
      <a:accent6>
        <a:srgbClr val="0E53AE"/>
      </a:accent6>
      <a:hlink>
        <a:srgbClr val="0057B8"/>
      </a:hlink>
      <a:folHlink>
        <a:srgbClr val="0057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29">
      <a:dk1>
        <a:sysClr val="windowText" lastClr="000000"/>
      </a:dk1>
      <a:lt1>
        <a:sysClr val="window" lastClr="FFFFFF"/>
      </a:lt1>
      <a:dk2>
        <a:srgbClr val="44546A"/>
      </a:dk2>
      <a:lt2>
        <a:srgbClr val="E7E6E6"/>
      </a:lt2>
      <a:accent1>
        <a:srgbClr val="143D6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0">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TTBusinessInternal052019">
  <a:themeElements>
    <a:clrScheme name="ATT 2019 theme and supporting palette">
      <a:dk1>
        <a:srgbClr val="000000"/>
      </a:dk1>
      <a:lt1>
        <a:srgbClr val="FFFFFF"/>
      </a:lt1>
      <a:dk2>
        <a:srgbClr val="009FDB"/>
      </a:dk2>
      <a:lt2>
        <a:srgbClr val="E5E5E5"/>
      </a:lt2>
      <a:accent1>
        <a:srgbClr val="0057B8"/>
      </a:accent1>
      <a:accent2>
        <a:srgbClr val="49EEDC"/>
      </a:accent2>
      <a:accent3>
        <a:srgbClr val="AF28BB"/>
      </a:accent3>
      <a:accent4>
        <a:srgbClr val="FFB000"/>
      </a:accent4>
      <a:accent5>
        <a:srgbClr val="91DC00"/>
      </a:accent5>
      <a:accent6>
        <a:srgbClr val="FF585D"/>
      </a:accent6>
      <a:hlink>
        <a:srgbClr val="0057B8"/>
      </a:hlink>
      <a:folHlink>
        <a:srgbClr val="0057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857</TotalTime>
  <Words>3285</Words>
  <Application>Microsoft Macintosh PowerPoint</Application>
  <PresentationFormat>Widescreen</PresentationFormat>
  <Paragraphs>456</Paragraphs>
  <Slides>26</Slides>
  <Notes>18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Montserrat SemiBold</vt:lpstr>
      <vt:lpstr>Montserrat</vt:lpstr>
      <vt:lpstr>Lato</vt:lpstr>
      <vt:lpstr>Calibri</vt:lpstr>
      <vt:lpstr>Montserrat Light</vt:lpstr>
      <vt:lpstr>Master</vt:lpstr>
      <vt:lpstr>Black bkgrnd</vt:lpstr>
      <vt:lpstr>Office Theme</vt:lpstr>
      <vt:lpstr>PowerPoint Presentation</vt:lpstr>
      <vt:lpstr>RINCON CAPITAL ADVISORS Genesis and leadership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Gulino</dc:creator>
  <cp:lastModifiedBy>Tanner Kazio</cp:lastModifiedBy>
  <cp:revision>58</cp:revision>
  <dcterms:created xsi:type="dcterms:W3CDTF">2021-08-20T19:00:29Z</dcterms:created>
  <dcterms:modified xsi:type="dcterms:W3CDTF">2025-03-04T18:55:58Z</dcterms:modified>
</cp:coreProperties>
</file>